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341" r:id="rId2"/>
    <p:sldId id="365" r:id="rId3"/>
    <p:sldId id="363" r:id="rId4"/>
    <p:sldId id="357" r:id="rId5"/>
    <p:sldId id="358" r:id="rId6"/>
    <p:sldId id="359" r:id="rId7"/>
    <p:sldId id="360" r:id="rId8"/>
    <p:sldId id="361" r:id="rId9"/>
    <p:sldId id="362" r:id="rId10"/>
    <p:sldId id="283" r:id="rId11"/>
    <p:sldId id="355" r:id="rId12"/>
    <p:sldId id="257" r:id="rId13"/>
    <p:sldId id="258" r:id="rId14"/>
    <p:sldId id="259" r:id="rId15"/>
    <p:sldId id="353"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352" r:id="rId37"/>
    <p:sldId id="345" r:id="rId38"/>
    <p:sldId id="348" r:id="rId39"/>
    <p:sldId id="346" r:id="rId40"/>
    <p:sldId id="338" r:id="rId41"/>
    <p:sldId id="367" r:id="rId42"/>
    <p:sldId id="368" r:id="rId43"/>
    <p:sldId id="369" r:id="rId44"/>
    <p:sldId id="370" r:id="rId45"/>
    <p:sldId id="371" r:id="rId46"/>
    <p:sldId id="372" r:id="rId47"/>
    <p:sldId id="373" r:id="rId48"/>
    <p:sldId id="290" r:id="rId49"/>
    <p:sldId id="291" r:id="rId50"/>
    <p:sldId id="292" r:id="rId51"/>
    <p:sldId id="293" r:id="rId52"/>
    <p:sldId id="294" r:id="rId53"/>
    <p:sldId id="295" r:id="rId54"/>
    <p:sldId id="296" r:id="rId55"/>
    <p:sldId id="297" r:id="rId56"/>
    <p:sldId id="349"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47" r:id="rId92"/>
    <p:sldId id="332" r:id="rId93"/>
    <p:sldId id="339"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658" userDrawn="1">
          <p15:clr>
            <a:srgbClr val="A4A3A4"/>
          </p15:clr>
        </p15:guide>
        <p15:guide id="3"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420" autoAdjust="0"/>
  </p:normalViewPr>
  <p:slideViewPr>
    <p:cSldViewPr>
      <p:cViewPr varScale="1">
        <p:scale>
          <a:sx n="113" d="100"/>
          <a:sy n="113" d="100"/>
        </p:scale>
        <p:origin x="204" y="108"/>
      </p:cViewPr>
      <p:guideLst>
        <p:guide orient="horz" pos="2160"/>
        <p:guide pos="265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E1DB9C-9ABB-46F8-888A-E02A2106E780}" type="datetimeFigureOut">
              <a:rPr lang="en-US" smtClean="0"/>
              <a:t>10/12/2019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C9911F-465F-4402-82D2-3F9CD7587427}" type="slidenum">
              <a:rPr lang="en-US" smtClean="0"/>
              <a:t>‹#›</a:t>
            </a:fld>
            <a:endParaRPr lang="en-US"/>
          </a:p>
        </p:txBody>
      </p:sp>
    </p:spTree>
    <p:extLst>
      <p:ext uri="{BB962C8B-B14F-4D97-AF65-F5344CB8AC3E}">
        <p14:creationId xmlns:p14="http://schemas.microsoft.com/office/powerpoint/2010/main" val="2318482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a:t>
            </a:r>
            <a:r>
              <a:rPr lang="en-US" baseline="0" dirty="0" smtClean="0"/>
              <a:t> of 144D-vector representation to 3D-vector.</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2</a:t>
            </a:fld>
            <a:endParaRPr lang="en-US"/>
          </a:p>
        </p:txBody>
      </p:sp>
    </p:spTree>
    <p:extLst>
      <p:ext uri="{BB962C8B-B14F-4D97-AF65-F5344CB8AC3E}">
        <p14:creationId xmlns:p14="http://schemas.microsoft.com/office/powerpoint/2010/main" val="2857044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24</a:t>
            </a:fld>
            <a:endParaRPr lang="en-US"/>
          </a:p>
        </p:txBody>
      </p:sp>
    </p:spTree>
    <p:extLst>
      <p:ext uri="{BB962C8B-B14F-4D97-AF65-F5344CB8AC3E}">
        <p14:creationId xmlns:p14="http://schemas.microsoft.com/office/powerpoint/2010/main" val="2702023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25</a:t>
            </a:fld>
            <a:endParaRPr lang="en-US"/>
          </a:p>
        </p:txBody>
      </p:sp>
    </p:spTree>
    <p:extLst>
      <p:ext uri="{BB962C8B-B14F-4D97-AF65-F5344CB8AC3E}">
        <p14:creationId xmlns:p14="http://schemas.microsoft.com/office/powerpoint/2010/main" val="270202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36</a:t>
            </a:fld>
            <a:endParaRPr lang="en-US"/>
          </a:p>
        </p:txBody>
      </p:sp>
    </p:spTree>
    <p:extLst>
      <p:ext uri="{BB962C8B-B14F-4D97-AF65-F5344CB8AC3E}">
        <p14:creationId xmlns:p14="http://schemas.microsoft.com/office/powerpoint/2010/main" val="2625206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41</a:t>
            </a:fld>
            <a:endParaRPr lang="en-US"/>
          </a:p>
        </p:txBody>
      </p:sp>
    </p:spTree>
    <p:extLst>
      <p:ext uri="{BB962C8B-B14F-4D97-AF65-F5344CB8AC3E}">
        <p14:creationId xmlns:p14="http://schemas.microsoft.com/office/powerpoint/2010/main" val="1014504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is not one of the people represented by the original matrix, but he wants to use the system to know what movies he would like. </a:t>
            </a:r>
          </a:p>
          <a:p>
            <a:endParaRPr lang="en-US" dirty="0" smtClean="0"/>
          </a:p>
          <a:p>
            <a:r>
              <a:rPr lang="en-US" dirty="0" smtClean="0"/>
              <a:t>He has only seen one movie, Matrix, and rated it 5. Thus, we can represent A by the vector q = [5, 0, 0, 0], as if this were one of the rows of the original matrix.</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42</a:t>
            </a:fld>
            <a:endParaRPr lang="en-US"/>
          </a:p>
        </p:txBody>
      </p:sp>
    </p:spTree>
    <p:extLst>
      <p:ext uri="{BB962C8B-B14F-4D97-AF65-F5344CB8AC3E}">
        <p14:creationId xmlns:p14="http://schemas.microsoft.com/office/powerpoint/2010/main" val="209699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is not one of the people represented by the original matrix, but he wants to use the system to know what movies he would like. </a:t>
            </a:r>
          </a:p>
          <a:p>
            <a:endParaRPr lang="en-US" dirty="0" smtClean="0"/>
          </a:p>
          <a:p>
            <a:r>
              <a:rPr lang="en-US" dirty="0" smtClean="0"/>
              <a:t>He has only seen one movie, Matrix, and rated it 5. Thus, we can represent A by the vector q = [5, 0, 0, 0], as if this were one of the rows of the original matrix.</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43</a:t>
            </a:fld>
            <a:endParaRPr lang="en-US"/>
          </a:p>
        </p:txBody>
      </p:sp>
    </p:spTree>
    <p:extLst>
      <p:ext uri="{BB962C8B-B14F-4D97-AF65-F5344CB8AC3E}">
        <p14:creationId xmlns:p14="http://schemas.microsoft.com/office/powerpoint/2010/main" val="209699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is high in science-fiction interest, and nearly no interested in romance.</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44</a:t>
            </a:fld>
            <a:endParaRPr lang="en-US"/>
          </a:p>
        </p:txBody>
      </p:sp>
    </p:spTree>
    <p:extLst>
      <p:ext uri="{BB962C8B-B14F-4D97-AF65-F5344CB8AC3E}">
        <p14:creationId xmlns:p14="http://schemas.microsoft.com/office/powerpoint/2010/main" val="209699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is high in science-fiction interest, and nearly no interested in romance.</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45</a:t>
            </a:fld>
            <a:endParaRPr lang="en-US"/>
          </a:p>
        </p:txBody>
      </p:sp>
    </p:spTree>
    <p:extLst>
      <p:ext uri="{BB962C8B-B14F-4D97-AF65-F5344CB8AC3E}">
        <p14:creationId xmlns:p14="http://schemas.microsoft.com/office/powerpoint/2010/main" val="2096990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is high in science-fiction interest, and nearly no interested in romance.</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46</a:t>
            </a:fld>
            <a:endParaRPr lang="en-US"/>
          </a:p>
        </p:txBody>
      </p:sp>
    </p:spTree>
    <p:extLst>
      <p:ext uri="{BB962C8B-B14F-4D97-AF65-F5344CB8AC3E}">
        <p14:creationId xmlns:p14="http://schemas.microsoft.com/office/powerpoint/2010/main" val="209699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step 5:</a:t>
            </a:r>
            <a:r>
              <a:rPr lang="en-US" baseline="0" dirty="0" smtClean="0"/>
              <a:t> Having selected each of the columns in A, we scale each column by dividing its elements by the square root of the expected number of times this column would be picked.  That is, we divide the elements of the </a:t>
            </a:r>
            <a:r>
              <a:rPr lang="en-US" baseline="0" dirty="0" err="1" smtClean="0"/>
              <a:t>jth</a:t>
            </a:r>
            <a:r>
              <a:rPr lang="en-US" baseline="0" dirty="0" smtClean="0"/>
              <a:t> column of A, if it is selected, by </a:t>
            </a:r>
            <a:r>
              <a:rPr lang="en-US" baseline="0" dirty="0" err="1" smtClean="0"/>
              <a:t>sqrt</a:t>
            </a:r>
            <a:r>
              <a:rPr lang="en-US" baseline="0" dirty="0" smtClean="0"/>
              <a:t>(</a:t>
            </a:r>
            <a:r>
              <a:rPr lang="en-US" baseline="0" dirty="0" err="1" smtClean="0"/>
              <a:t>cP</a:t>
            </a:r>
            <a:r>
              <a:rPr lang="en-US" baseline="0" dirty="0" smtClean="0"/>
              <a:t>(j)).</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51</a:t>
            </a:fld>
            <a:endParaRPr lang="en-US"/>
          </a:p>
        </p:txBody>
      </p:sp>
    </p:spTree>
    <p:extLst>
      <p:ext uri="{BB962C8B-B14F-4D97-AF65-F5344CB8AC3E}">
        <p14:creationId xmlns:p14="http://schemas.microsoft.com/office/powerpoint/2010/main" val="91564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13</a:t>
            </a:fld>
            <a:endParaRPr lang="en-US"/>
          </a:p>
        </p:txBody>
      </p:sp>
    </p:spTree>
    <p:extLst>
      <p:ext uri="{BB962C8B-B14F-4D97-AF65-F5344CB8AC3E}">
        <p14:creationId xmlns:p14="http://schemas.microsoft.com/office/powerpoint/2010/main" val="3134900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58</a:t>
            </a:fld>
            <a:endParaRPr lang="en-US"/>
          </a:p>
        </p:txBody>
      </p:sp>
    </p:spTree>
    <p:extLst>
      <p:ext uri="{BB962C8B-B14F-4D97-AF65-F5344CB8AC3E}">
        <p14:creationId xmlns:p14="http://schemas.microsoft.com/office/powerpoint/2010/main" val="530888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Each face is converted to a</a:t>
            </a:r>
            <a:r>
              <a:rPr lang="en-US" baseline="0" dirty="0" smtClean="0"/>
              <a:t> 256*256-d vector (not matrix).</a:t>
            </a:r>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74</a:t>
            </a:fld>
            <a:endParaRPr lang="en-US"/>
          </a:p>
        </p:txBody>
      </p:sp>
    </p:spTree>
    <p:extLst>
      <p:ext uri="{BB962C8B-B14F-4D97-AF65-F5344CB8AC3E}">
        <p14:creationId xmlns:p14="http://schemas.microsoft.com/office/powerpoint/2010/main" val="619911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Suppose</a:t>
            </a:r>
            <a:r>
              <a:rPr lang="en-US" baseline="0" dirty="0" smtClean="0"/>
              <a:t> we have a set of faces known as happy faces (i.e. we have labels for each faces). Then, we may compute the principle vectors of this subset of faces. These principle vectors are shown here.</a:t>
            </a:r>
          </a:p>
          <a:p>
            <a:r>
              <a:rPr lang="en-US" baseline="0" dirty="0" smtClean="0"/>
              <a:t>Similarly, in the next slide, we can compute the principle vectors of disgust faces.</a:t>
            </a:r>
          </a:p>
          <a:p>
            <a:r>
              <a:rPr lang="en-US" baseline="0" dirty="0" smtClean="0"/>
              <a:t>Therefore, to predict the label of a test face, we can use these two sets of principle vectors to reconstruct test face and see which set reconstructs the test face better (method 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5C9911F-465F-4402-82D2-3F9CD7587427}" type="slidenum">
              <a:rPr lang="en-US" smtClean="0"/>
              <a:t>77</a:t>
            </a:fld>
            <a:endParaRPr lang="en-US"/>
          </a:p>
        </p:txBody>
      </p:sp>
    </p:spTree>
    <p:extLst>
      <p:ext uri="{BB962C8B-B14F-4D97-AF65-F5344CB8AC3E}">
        <p14:creationId xmlns:p14="http://schemas.microsoft.com/office/powerpoint/2010/main" val="1884178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B9266C-28D4-4777-8E41-995B2878890C}" type="slidenum">
              <a:rPr lang="en-US" smtClean="0"/>
              <a:t>15</a:t>
            </a:fld>
            <a:endParaRPr lang="en-US"/>
          </a:p>
        </p:txBody>
      </p:sp>
    </p:spTree>
    <p:extLst>
      <p:ext uri="{BB962C8B-B14F-4D97-AF65-F5344CB8AC3E}">
        <p14:creationId xmlns:p14="http://schemas.microsoft.com/office/powerpoint/2010/main" val="312741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 this example, there are two “concepts” underlying the movies:</a:t>
            </a:r>
            <a:r>
              <a:rPr lang="en-US" baseline="0" dirty="0" smtClean="0"/>
              <a:t> science fiction and romance.</a:t>
            </a:r>
          </a:p>
          <a:p>
            <a:endParaRPr lang="en-US" baseline="0" dirty="0" smtClean="0"/>
          </a:p>
        </p:txBody>
      </p:sp>
      <p:sp>
        <p:nvSpPr>
          <p:cNvPr id="4" name="Slide Number Placeholder 3"/>
          <p:cNvSpPr>
            <a:spLocks noGrp="1"/>
          </p:cNvSpPr>
          <p:nvPr>
            <p:ph type="sldNum" sz="quarter" idx="10"/>
          </p:nvPr>
        </p:nvSpPr>
        <p:spPr/>
        <p:txBody>
          <a:bodyPr/>
          <a:lstStyle/>
          <a:p>
            <a:fld id="{6C18EE6C-CFB5-42A6-89F8-81555552292B}" type="slidenum">
              <a:rPr lang="en-US" smtClean="0"/>
              <a:t>16</a:t>
            </a:fld>
            <a:endParaRPr lang="en-US"/>
          </a:p>
        </p:txBody>
      </p:sp>
    </p:spTree>
    <p:extLst>
      <p:ext uri="{BB962C8B-B14F-4D97-AF65-F5344CB8AC3E}">
        <p14:creationId xmlns:p14="http://schemas.microsoft.com/office/powerpoint/2010/main" val="215182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rows of M as people and the columns of M as movies.</a:t>
            </a:r>
          </a:p>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17</a:t>
            </a:fld>
            <a:endParaRPr lang="en-US"/>
          </a:p>
        </p:txBody>
      </p:sp>
    </p:spTree>
    <p:extLst>
      <p:ext uri="{BB962C8B-B14F-4D97-AF65-F5344CB8AC3E}">
        <p14:creationId xmlns:p14="http://schemas.microsoft.com/office/powerpoint/2010/main" val="2702023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rows of M as people and the columns of M as movies.</a:t>
            </a:r>
          </a:p>
          <a:p>
            <a:endParaRPr lang="en-US" dirty="0" smtClean="0"/>
          </a:p>
          <a:p>
            <a:r>
              <a:rPr lang="en-US" dirty="0" smtClean="0"/>
              <a:t>The matrix U connects user </a:t>
            </a:r>
            <a:r>
              <a:rPr lang="en-US" baseline="0" dirty="0" smtClean="0"/>
              <a:t>to concepts.</a:t>
            </a:r>
            <a:endParaRPr lang="en-US" dirty="0" smtClean="0"/>
          </a:p>
          <a:p>
            <a:endParaRPr lang="en-US" dirty="0" smtClean="0"/>
          </a:p>
          <a:p>
            <a:r>
              <a:rPr lang="en-US" dirty="0" smtClean="0"/>
              <a:t>The value 0.24 in the first row and first column of U is smaller than some of the other entries in that column, because the</a:t>
            </a:r>
            <a:r>
              <a:rPr lang="en-US" baseline="0" dirty="0" smtClean="0"/>
              <a:t> first person watches only science fiction, he does not rate those movies highly.  The second column of the first row of U is nearly zero, because he does not rate romance movies at all. </a:t>
            </a:r>
            <a:endParaRPr lang="en-US" dirty="0" smtClean="0"/>
          </a:p>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18</a:t>
            </a:fld>
            <a:endParaRPr lang="en-US"/>
          </a:p>
        </p:txBody>
      </p:sp>
    </p:spTree>
    <p:extLst>
      <p:ext uri="{BB962C8B-B14F-4D97-AF65-F5344CB8AC3E}">
        <p14:creationId xmlns:p14="http://schemas.microsoft.com/office/powerpoint/2010/main" val="270202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matrix \Sigma gives the strength of each of the concepts.  In this example, the strength of the science fiction concept is 11.9,</a:t>
            </a:r>
            <a:r>
              <a:rPr lang="en-US" baseline="0" dirty="0" smtClean="0"/>
              <a:t> while the strength of the romance concept is 7.1.   Intuitively, the science-fiction concept is stronger because the data provides more movies of that genre and more people who like them. </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19</a:t>
            </a:fld>
            <a:endParaRPr lang="en-US"/>
          </a:p>
        </p:txBody>
      </p:sp>
    </p:spTree>
    <p:extLst>
      <p:ext uri="{BB962C8B-B14F-4D97-AF65-F5344CB8AC3E}">
        <p14:creationId xmlns:p14="http://schemas.microsoft.com/office/powerpoint/2010/main" val="270202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matrix V relates movie to concepts. The 0.5x</a:t>
            </a:r>
            <a:r>
              <a:rPr lang="en-US" baseline="0" dirty="0" smtClean="0"/>
              <a:t> indicates that the first three movies are of the science-fiction genre, while the small absolute value in the last column say that the movie does not partake much the concept of romance.</a:t>
            </a:r>
          </a:p>
          <a:p>
            <a:endParaRPr lang="en-US" baseline="0" dirty="0" smtClean="0"/>
          </a:p>
          <a:p>
            <a:r>
              <a:rPr lang="en-US" baseline="0" dirty="0" smtClean="0"/>
              <a:t>The second row indicates that the movie Twilight is related to romance.</a:t>
            </a:r>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20</a:t>
            </a:fld>
            <a:endParaRPr lang="en-US"/>
          </a:p>
        </p:txBody>
      </p:sp>
    </p:spTree>
    <p:extLst>
      <p:ext uri="{BB962C8B-B14F-4D97-AF65-F5344CB8AC3E}">
        <p14:creationId xmlns:p14="http://schemas.microsoft.com/office/powerpoint/2010/main" val="270202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18EE6C-CFB5-42A6-89F8-81555552292B}" type="slidenum">
              <a:rPr lang="en-US" smtClean="0"/>
              <a:t>23</a:t>
            </a:fld>
            <a:endParaRPr lang="en-US"/>
          </a:p>
        </p:txBody>
      </p:sp>
    </p:spTree>
    <p:extLst>
      <p:ext uri="{BB962C8B-B14F-4D97-AF65-F5344CB8AC3E}">
        <p14:creationId xmlns:p14="http://schemas.microsoft.com/office/powerpoint/2010/main" val="270202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B08133-C1EA-4D31-B366-AFDE4B6683AC}" type="datetime1">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2680818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453333-6933-4212-B99B-23DFF31974D5}" type="datetime1">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323513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25EAAF-20DF-45D8-8FFF-EE730139B6D6}" type="datetime1">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12421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20019-B090-479E-BD4C-B255C61F1E24}" type="datetime1">
              <a:rPr lang="en-US" smtClean="0"/>
              <a:t>10/12/2019</a:t>
            </a:fld>
            <a:endParaRPr lang="en-US"/>
          </a:p>
        </p:txBody>
      </p:sp>
      <p:sp>
        <p:nvSpPr>
          <p:cNvPr id="5" name="Footer Placeholder 4"/>
          <p:cNvSpPr>
            <a:spLocks noGrp="1"/>
          </p:cNvSpPr>
          <p:nvPr>
            <p:ph type="ftr" sz="quarter" idx="11"/>
          </p:nvPr>
        </p:nvSpPr>
        <p:spPr>
          <a:xfrm>
            <a:off x="1331640" y="6525344"/>
            <a:ext cx="5544616" cy="196135"/>
          </a:xfrm>
        </p:spPr>
        <p:txBody>
          <a:bodyPr/>
          <a:lstStyle/>
          <a:p>
            <a:endParaRPr lang="en-US" dirty="0"/>
          </a:p>
        </p:txBody>
      </p:sp>
      <p:sp>
        <p:nvSpPr>
          <p:cNvPr id="6" name="Slide Number Placeholder 5"/>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100709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3692"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46">
                <a:solidFill>
                  <a:schemeClr val="tx1">
                    <a:tint val="75000"/>
                  </a:schemeClr>
                </a:solidFill>
              </a:defRPr>
            </a:lvl1pPr>
            <a:lvl2pPr marL="422041" indent="0">
              <a:buNone/>
              <a:defRPr sz="1662">
                <a:solidFill>
                  <a:schemeClr val="tx1">
                    <a:tint val="75000"/>
                  </a:schemeClr>
                </a:solidFill>
              </a:defRPr>
            </a:lvl2pPr>
            <a:lvl3pPr marL="844083" indent="0">
              <a:buNone/>
              <a:defRPr sz="1477">
                <a:solidFill>
                  <a:schemeClr val="tx1">
                    <a:tint val="75000"/>
                  </a:schemeClr>
                </a:solidFill>
              </a:defRPr>
            </a:lvl3pPr>
            <a:lvl4pPr marL="1266124" indent="0">
              <a:buNone/>
              <a:defRPr sz="1292">
                <a:solidFill>
                  <a:schemeClr val="tx1">
                    <a:tint val="75000"/>
                  </a:schemeClr>
                </a:solidFill>
              </a:defRPr>
            </a:lvl4pPr>
            <a:lvl5pPr marL="1688165" indent="0">
              <a:buNone/>
              <a:defRPr sz="1292">
                <a:solidFill>
                  <a:schemeClr val="tx1">
                    <a:tint val="75000"/>
                  </a:schemeClr>
                </a:solidFill>
              </a:defRPr>
            </a:lvl5pPr>
            <a:lvl6pPr marL="2110207" indent="0">
              <a:buNone/>
              <a:defRPr sz="1292">
                <a:solidFill>
                  <a:schemeClr val="tx1">
                    <a:tint val="75000"/>
                  </a:schemeClr>
                </a:solidFill>
              </a:defRPr>
            </a:lvl6pPr>
            <a:lvl7pPr marL="2532248" indent="0">
              <a:buNone/>
              <a:defRPr sz="1292">
                <a:solidFill>
                  <a:schemeClr val="tx1">
                    <a:tint val="75000"/>
                  </a:schemeClr>
                </a:solidFill>
              </a:defRPr>
            </a:lvl7pPr>
            <a:lvl8pPr marL="2954289" indent="0">
              <a:buNone/>
              <a:defRPr sz="1292">
                <a:solidFill>
                  <a:schemeClr val="tx1">
                    <a:tint val="75000"/>
                  </a:schemeClr>
                </a:solidFill>
              </a:defRPr>
            </a:lvl8pPr>
            <a:lvl9pPr marL="3376331" indent="0">
              <a:buNone/>
              <a:defRPr sz="129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CB367B-D30E-4EEB-A58E-E1D9CA402EE8}" type="datetime1">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2951904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D71B5C-6953-4BE3-A219-D804DF60993C}" type="datetime1">
              <a:rPr lang="en-US" smtClean="0"/>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271210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3F558E-B816-4632-94C9-CB035D2219CD}" type="datetime1">
              <a:rPr lang="en-US" smtClean="0"/>
              <a:t>10/12/2019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406103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09045-CD83-4B09-95E3-B081C293741E}" type="datetime1">
              <a:rPr lang="en-US" smtClean="0"/>
              <a:t>10/12/2019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213067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8E787F-BA71-4DB4-B462-E4B59EBDE6E3}" type="datetime1">
              <a:rPr lang="en-US" smtClean="0"/>
              <a:t>10/12/2019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231750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1846" b="1"/>
            </a:lvl1pPr>
          </a:lstStyle>
          <a:p>
            <a:r>
              <a:rPr lang="en-US" smtClean="0"/>
              <a:t>Click to edit Master title style</a:t>
            </a:r>
            <a:endParaRPr lang="en-US"/>
          </a:p>
        </p:txBody>
      </p:sp>
      <p:sp>
        <p:nvSpPr>
          <p:cNvPr id="3" name="Content Placeholder 2"/>
          <p:cNvSpPr>
            <a:spLocks noGrp="1"/>
          </p:cNvSpPr>
          <p:nvPr>
            <p:ph idx="1"/>
          </p:nvPr>
        </p:nvSpPr>
        <p:spPr>
          <a:xfrm>
            <a:off x="3575051" y="273054"/>
            <a:ext cx="5111750"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22488B-D503-49DF-A67C-5E39C71195D9}" type="datetime1">
              <a:rPr lang="en-US" smtClean="0"/>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162717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46"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BAE39E-247B-48E3-ABB2-9FAE86A33A5A}" type="datetime1">
              <a:rPr lang="en-US" smtClean="0"/>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353C0-FB41-4444-9D32-50972131B032}" type="slidenum">
              <a:rPr lang="en-US" smtClean="0"/>
              <a:t>‹#›</a:t>
            </a:fld>
            <a:endParaRPr lang="en-US"/>
          </a:p>
        </p:txBody>
      </p:sp>
    </p:spTree>
    <p:extLst>
      <p:ext uri="{BB962C8B-B14F-4D97-AF65-F5344CB8AC3E}">
        <p14:creationId xmlns:p14="http://schemas.microsoft.com/office/powerpoint/2010/main" val="162353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108">
                <a:solidFill>
                  <a:schemeClr val="tx1">
                    <a:tint val="75000"/>
                  </a:schemeClr>
                </a:solidFill>
              </a:defRPr>
            </a:lvl1pPr>
          </a:lstStyle>
          <a:p>
            <a:fld id="{F1A6798D-F5F0-463C-9BB8-F6E83D9B3038}" type="datetime1">
              <a:rPr lang="en-US" smtClean="0"/>
              <a:t>10/12/2019</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fld id="{687353C0-FB41-4444-9D32-50972131B032}" type="slidenum">
              <a:rPr lang="en-US" smtClean="0"/>
              <a:t>‹#›</a:t>
            </a:fld>
            <a:endParaRPr lang="en-US"/>
          </a:p>
        </p:txBody>
      </p:sp>
    </p:spTree>
    <p:extLst>
      <p:ext uri="{BB962C8B-B14F-4D97-AF65-F5344CB8AC3E}">
        <p14:creationId xmlns:p14="http://schemas.microsoft.com/office/powerpoint/2010/main" val="32232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44083" rtl="0" eaLnBrk="1" latinLnBrk="0" hangingPunct="1">
        <a:spcBef>
          <a:spcPct val="0"/>
        </a:spcBef>
        <a:buNone/>
        <a:defRPr sz="4062" kern="1200">
          <a:solidFill>
            <a:schemeClr val="tx1"/>
          </a:solidFill>
          <a:latin typeface="+mj-lt"/>
          <a:ea typeface="+mj-ea"/>
          <a:cs typeface="+mj-cs"/>
        </a:defRPr>
      </a:lvl1pPr>
    </p:titleStyle>
    <p:bodyStyle>
      <a:lvl1pPr marL="316531" indent="-316531" algn="l" defTabSz="84408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17" indent="-263776" algn="l" defTabSz="84408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103" indent="-211021" algn="l" defTabSz="84408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45"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86"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png"/><Relationship Id="rId7"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0.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0.png"/><Relationship Id="rId7" Type="http://schemas.openxmlformats.org/officeDocument/2006/relationships/image" Target="../media/image128.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25.png"/><Relationship Id="rId7" Type="http://schemas.openxmlformats.org/officeDocument/2006/relationships/image" Target="../media/image133.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notesSlide" Target="../notesSlides/notesSlide2.xml"/><Relationship Id="rId16" Type="http://schemas.openxmlformats.org/officeDocument/2006/relationships/image" Target="../media/image141.png"/><Relationship Id="rId1" Type="http://schemas.openxmlformats.org/officeDocument/2006/relationships/slideLayout" Target="../slideLayouts/slideLayout4.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127.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6.png"/><Relationship Id="rId9" Type="http://schemas.openxmlformats.org/officeDocument/2006/relationships/image" Target="../media/image134.png"/><Relationship Id="rId14" Type="http://schemas.openxmlformats.org/officeDocument/2006/relationships/image" Target="../media/image139.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gif"/><Relationship Id="rId7"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10" Type="http://schemas.openxmlformats.org/officeDocument/2006/relationships/image" Target="../media/image1611.png"/><Relationship Id="rId4" Type="http://schemas.openxmlformats.org/officeDocument/2006/relationships/image" Target="../media/image8.gif"/><Relationship Id="rId9" Type="http://schemas.openxmlformats.org/officeDocument/2006/relationships/image" Target="../media/image13.gif"/></Relationships>
</file>

<file path=ppt/slides/_rels/slide1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7.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1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38.png"/><Relationship Id="rId10" Type="http://schemas.openxmlformats.org/officeDocument/2006/relationships/image" Target="../media/image161.png"/><Relationship Id="rId4" Type="http://schemas.openxmlformats.org/officeDocument/2006/relationships/image" Target="../media/image37.png"/><Relationship Id="rId9" Type="http://schemas.openxmlformats.org/officeDocument/2006/relationships/image" Target="../media/image160.png"/></Relationships>
</file>

<file path=ppt/slides/_rels/slide1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38.png"/><Relationship Id="rId10" Type="http://schemas.openxmlformats.org/officeDocument/2006/relationships/image" Target="../media/image161.png"/><Relationship Id="rId4" Type="http://schemas.openxmlformats.org/officeDocument/2006/relationships/image" Target="../media/image37.png"/><Relationship Id="rId9" Type="http://schemas.openxmlformats.org/officeDocument/2006/relationships/image" Target="../media/image160.png"/></Relationships>
</file>

<file path=ppt/slides/_rels/slide1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38.png"/><Relationship Id="rId10" Type="http://schemas.openxmlformats.org/officeDocument/2006/relationships/image" Target="../media/image161.png"/><Relationship Id="rId4" Type="http://schemas.openxmlformats.org/officeDocument/2006/relationships/image" Target="../media/image37.png"/><Relationship Id="rId9" Type="http://schemas.openxmlformats.org/officeDocument/2006/relationships/image" Target="../media/image16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6.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64.png"/><Relationship Id="rId10" Type="http://schemas.openxmlformats.org/officeDocument/2006/relationships/image" Target="../media/image161.png"/><Relationship Id="rId4" Type="http://schemas.openxmlformats.org/officeDocument/2006/relationships/image" Target="../media/image37.png"/><Relationship Id="rId9" Type="http://schemas.openxmlformats.org/officeDocument/2006/relationships/image" Target="../media/image160.png"/></Relationships>
</file>

<file path=ppt/slides/_rels/slide2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56.png"/><Relationship Id="rId7" Type="http://schemas.openxmlformats.org/officeDocument/2006/relationships/image" Target="../media/image17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5.png"/><Relationship Id="rId4" Type="http://schemas.openxmlformats.org/officeDocument/2006/relationships/image" Target="../media/image174.png"/></Relationships>
</file>

<file path=ppt/slides/_rels/slide2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3.png"/><Relationship Id="rId18" Type="http://schemas.openxmlformats.org/officeDocument/2006/relationships/image" Target="../media/image720.png"/><Relationship Id="rId3" Type="http://schemas.openxmlformats.org/officeDocument/2006/relationships/image" Target="../media/image570.png"/><Relationship Id="rId21" Type="http://schemas.openxmlformats.org/officeDocument/2006/relationships/image" Target="../media/image750.png"/><Relationship Id="rId7" Type="http://schemas.openxmlformats.org/officeDocument/2006/relationships/image" Target="../media/image1711.png"/><Relationship Id="rId12" Type="http://schemas.openxmlformats.org/officeDocument/2006/relationships/image" Target="../media/image660.png"/><Relationship Id="rId17" Type="http://schemas.openxmlformats.org/officeDocument/2006/relationships/image" Target="../media/image710.png"/><Relationship Id="rId2" Type="http://schemas.openxmlformats.org/officeDocument/2006/relationships/image" Target="../media/image180.png"/><Relationship Id="rId16" Type="http://schemas.openxmlformats.org/officeDocument/2006/relationships/image" Target="../media/image21.png"/><Relationship Id="rId20"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1610.png"/><Relationship Id="rId11" Type="http://schemas.openxmlformats.org/officeDocument/2006/relationships/image" Target="../media/image650.png"/><Relationship Id="rId5" Type="http://schemas.openxmlformats.org/officeDocument/2006/relationships/image" Target="../media/image181.png"/><Relationship Id="rId15" Type="http://schemas.openxmlformats.org/officeDocument/2006/relationships/image" Target="../media/image20.png"/><Relationship Id="rId23" Type="http://schemas.openxmlformats.org/officeDocument/2006/relationships/image" Target="../media/image770.png"/><Relationship Id="rId10" Type="http://schemas.openxmlformats.org/officeDocument/2006/relationships/image" Target="../media/image182.png"/><Relationship Id="rId19" Type="http://schemas.openxmlformats.org/officeDocument/2006/relationships/image" Target="../media/image730.png"/><Relationship Id="rId4" Type="http://schemas.openxmlformats.org/officeDocument/2006/relationships/image" Target="../media/image580.png"/><Relationship Id="rId9" Type="http://schemas.openxmlformats.org/officeDocument/2006/relationships/image" Target="../media/image63.png"/><Relationship Id="rId14" Type="http://schemas.openxmlformats.org/officeDocument/2006/relationships/image" Target="../media/image190.png"/><Relationship Id="rId22" Type="http://schemas.openxmlformats.org/officeDocument/2006/relationships/image" Target="../media/image760.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6.png"/><Relationship Id="rId7"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810.png"/><Relationship Id="rId4" Type="http://schemas.openxmlformats.org/officeDocument/2006/relationships/image" Target="../media/image1710.png"/></Relationships>
</file>

<file path=ppt/slides/_rels/slide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0.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56.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571.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2373923"/>
            <a:ext cx="7772400" cy="1055077"/>
          </a:xfrm>
        </p:spPr>
        <p:txBody>
          <a:bodyPr>
            <a:normAutofit/>
          </a:bodyPr>
          <a:lstStyle/>
          <a:p>
            <a:r>
              <a:rPr lang="en-US" altLang="zh-CN" dirty="0" smtClean="0">
                <a:ea typeface="宋体" pitchFamily="2" charset="-122"/>
              </a:rPr>
              <a:t>Lecture 6: </a:t>
            </a:r>
            <a:r>
              <a:rPr lang="en-US" dirty="0" smtClean="0"/>
              <a:t>Dimensionality Reduction</a:t>
            </a:r>
            <a:endParaRPr lang="en-US" altLang="zh-CN" dirty="0">
              <a:ea typeface="宋体" pitchFamily="2" charset="-122"/>
            </a:endParaRPr>
          </a:p>
        </p:txBody>
      </p:sp>
      <p:sp>
        <p:nvSpPr>
          <p:cNvPr id="4" name="灯片编号占位符 5"/>
          <p:cNvSpPr>
            <a:spLocks noGrp="1"/>
          </p:cNvSpPr>
          <p:nvPr>
            <p:ph type="sldNum" sz="quarter" idx="12"/>
          </p:nvPr>
        </p:nvSpPr>
        <p:spPr/>
        <p:txBody>
          <a:bodyPr/>
          <a:lstStyle/>
          <a:p>
            <a:fld id="{9E8B5173-C8BE-440B-9D5F-9D3AAFBE7A9A}" type="slidenum">
              <a:rPr lang="en-US" altLang="zh-CN"/>
              <a:pPr/>
              <a:t>1</a:t>
            </a:fld>
            <a:endParaRPr lang="en-US" altLang="zh-CN"/>
          </a:p>
        </p:txBody>
      </p:sp>
      <p:sp>
        <p:nvSpPr>
          <p:cNvPr id="5" name="副标题 4"/>
          <p:cNvSpPr txBox="1">
            <a:spLocks/>
          </p:cNvSpPr>
          <p:nvPr/>
        </p:nvSpPr>
        <p:spPr>
          <a:xfrm>
            <a:off x="1529730" y="1036119"/>
            <a:ext cx="6400800" cy="664689"/>
          </a:xfrm>
          <a:prstGeom prst="rect">
            <a:avLst/>
          </a:prstGeom>
        </p:spPr>
        <p:txBody>
          <a:bodyPr vert="horz" lIns="84406" tIns="42203" rIns="84406" bIns="42203"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954" dirty="0" smtClean="0"/>
              <a:t>CMSC5741 </a:t>
            </a:r>
            <a:r>
              <a:rPr lang="en-US" sz="2954" dirty="0"/>
              <a:t>Big Data </a:t>
            </a:r>
            <a:r>
              <a:rPr lang="en-US" sz="2954" dirty="0" smtClean="0"/>
              <a:t>Tech. &amp; Apps.</a:t>
            </a:r>
            <a:endParaRPr lang="en-US" sz="2954" dirty="0"/>
          </a:p>
          <a:p>
            <a:endParaRPr lang="en-US" sz="2954" dirty="0"/>
          </a:p>
        </p:txBody>
      </p:sp>
      <p:sp>
        <p:nvSpPr>
          <p:cNvPr id="6" name="副标题 4"/>
          <p:cNvSpPr txBox="1">
            <a:spLocks/>
          </p:cNvSpPr>
          <p:nvPr/>
        </p:nvSpPr>
        <p:spPr>
          <a:xfrm>
            <a:off x="1475656" y="4270565"/>
            <a:ext cx="6400800" cy="1617785"/>
          </a:xfrm>
          <a:prstGeom prst="rect">
            <a:avLst/>
          </a:prstGeom>
        </p:spPr>
        <p:txBody>
          <a:bodyPr vert="horz" lIns="84406" tIns="42203" rIns="84406" bIns="42203"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954" dirty="0"/>
              <a:t>Prof. Michael R. </a:t>
            </a:r>
            <a:r>
              <a:rPr lang="en-US" sz="2954" dirty="0" err="1"/>
              <a:t>Lyu</a:t>
            </a:r>
            <a:endParaRPr lang="en-US" sz="2954" dirty="0"/>
          </a:p>
          <a:p>
            <a:r>
              <a:rPr lang="en-US" sz="2954" dirty="0"/>
              <a:t>Computer Science &amp; Engineering Dept.</a:t>
            </a:r>
          </a:p>
          <a:p>
            <a:r>
              <a:rPr lang="en-US" sz="2954" dirty="0"/>
              <a:t>The Chinese University of Hong Kong</a:t>
            </a:r>
          </a:p>
          <a:p>
            <a:endParaRPr lang="en-US" sz="2954" dirty="0"/>
          </a:p>
        </p:txBody>
      </p:sp>
    </p:spTree>
    <p:extLst>
      <p:ext uri="{BB962C8B-B14F-4D97-AF65-F5344CB8AC3E}">
        <p14:creationId xmlns:p14="http://schemas.microsoft.com/office/powerpoint/2010/main" val="1539614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SVD: Dimensionality Reduction</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74799" y="2795768"/>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dirty="0">
                <a:ln w="0"/>
                <a:solidFill>
                  <a:schemeClr val="tx1"/>
                </a:solidFill>
                <a:effectLst>
                  <a:outerShdw blurRad="38100" dist="19050" dir="2700000" algn="tl" rotWithShape="0">
                    <a:schemeClr val="dk1">
                      <a:alpha val="40000"/>
                    </a:schemeClr>
                  </a:outerShdw>
                </a:effectLst>
                <a:latin typeface="Calibri"/>
              </a:rPr>
              <a:t>B</a:t>
            </a:r>
            <a:endParaRPr lang="zh-CN" altLang="en-US" sz="1662" dirty="0">
              <a:ln w="0"/>
              <a:solidFill>
                <a:schemeClr val="tx1"/>
              </a:solidFill>
              <a:effectLst>
                <a:outerShdw blurRad="38100" dist="19050" dir="2700000" algn="tl" rotWithShape="0">
                  <a:schemeClr val="dk1">
                    <a:alpha val="40000"/>
                  </a:schemeClr>
                </a:outerShdw>
              </a:effectLst>
              <a:latin typeface="Calibri"/>
            </a:endParaRPr>
          </a:p>
        </p:txBody>
      </p:sp>
      <p:sp>
        <p:nvSpPr>
          <p:cNvPr id="5" name="Rectangle 4"/>
          <p:cNvSpPr/>
          <p:nvPr/>
        </p:nvSpPr>
        <p:spPr>
          <a:xfrm>
            <a:off x="4827364" y="2795768"/>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6" name="Rectangle 5"/>
          <p:cNvSpPr/>
          <p:nvPr/>
        </p:nvSpPr>
        <p:spPr>
          <a:xfrm>
            <a:off x="5126126" y="2795768"/>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7" name="Rectangle 6"/>
          <p:cNvSpPr/>
          <p:nvPr/>
        </p:nvSpPr>
        <p:spPr>
          <a:xfrm>
            <a:off x="5452050" y="2795768"/>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8" name="Rectangle 7"/>
          <p:cNvSpPr/>
          <p:nvPr/>
        </p:nvSpPr>
        <p:spPr>
          <a:xfrm>
            <a:off x="5273078" y="2795768"/>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9" name="Rectangle 8"/>
          <p:cNvSpPr/>
          <p:nvPr/>
        </p:nvSpPr>
        <p:spPr>
          <a:xfrm>
            <a:off x="5124099" y="2961922"/>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10" name="Rectangle 9"/>
          <p:cNvSpPr/>
          <p:nvPr/>
        </p:nvSpPr>
        <p:spPr>
          <a:xfrm>
            <a:off x="5265888" y="2965608"/>
            <a:ext cx="135000" cy="1661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11" name="Rectangle 10"/>
          <p:cNvSpPr/>
          <p:nvPr/>
        </p:nvSpPr>
        <p:spPr>
          <a:xfrm>
            <a:off x="4926769" y="2795768"/>
            <a:ext cx="103786" cy="189704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12" name="Rectangle 11"/>
          <p:cNvSpPr/>
          <p:nvPr/>
        </p:nvSpPr>
        <p:spPr>
          <a:xfrm>
            <a:off x="5452050" y="2952273"/>
            <a:ext cx="1060386" cy="1661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13" name="TextBox 12"/>
              <p:cNvSpPr txBox="1"/>
              <p:nvPr/>
            </p:nvSpPr>
            <p:spPr>
              <a:xfrm>
                <a:off x="2699793" y="3616450"/>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699792" y="3632069"/>
                <a:ext cx="250838" cy="276999"/>
              </a:xfrm>
              <a:prstGeom prst="rect">
                <a:avLst/>
              </a:prstGeom>
              <a:blipFill rotWithShape="1">
                <a:blip r:embed="rId2"/>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332271" y="4692822"/>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332271" y="4798138"/>
                <a:ext cx="241220" cy="276999"/>
              </a:xfrm>
              <a:prstGeom prst="rect">
                <a:avLst/>
              </a:prstGeom>
              <a:blipFill rotWithShape="1">
                <a:blip r:embed="rId3"/>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070428" y="3616450"/>
                <a:ext cx="20518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070426" y="3632069"/>
                <a:ext cx="222817" cy="276999"/>
              </a:xfrm>
              <a:prstGeom prst="rect">
                <a:avLst/>
              </a:prstGeom>
              <a:blipFill rotWithShape="1">
                <a:blip r:embed="rId4"/>
                <a:stretch>
                  <a:fillRect l="-13889" r="-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572000" y="3616450"/>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572000" y="3632069"/>
                <a:ext cx="250838" cy="276999"/>
              </a:xfrm>
              <a:prstGeom prst="rect">
                <a:avLst/>
              </a:prstGeom>
              <a:blipFill rotWithShape="1">
                <a:blip r:embed="rId5"/>
                <a:stretch>
                  <a:fillRect l="-12195"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827364" y="2527545"/>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827361" y="2452421"/>
                <a:ext cx="216085" cy="276999"/>
              </a:xfrm>
              <a:prstGeom prst="rect">
                <a:avLst/>
              </a:prstGeom>
              <a:blipFill rotWithShape="1">
                <a:blip r:embed="rId6"/>
                <a:stretch>
                  <a:fillRect l="-28571" r="-2285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178514" y="2538239"/>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78514" y="2464006"/>
                <a:ext cx="179536" cy="276999"/>
              </a:xfrm>
              <a:prstGeom prst="rect">
                <a:avLst/>
              </a:prstGeom>
              <a:blipFill rotWithShape="1">
                <a:blip r:embed="rId7"/>
                <a:stretch>
                  <a:fillRect l="-30000" r="-30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843628" y="2538238"/>
                <a:ext cx="17633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V</m:t>
                      </m:r>
                    </m:oMath>
                  </m:oMathPara>
                </a14:m>
                <a:endParaRPr lang="zh-CN" altLang="en-US" sz="1662" dirty="0">
                  <a:latin typeface="Calibri"/>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843628" y="2464005"/>
                <a:ext cx="192360" cy="276999"/>
              </a:xfrm>
              <a:prstGeom prst="rect">
                <a:avLst/>
              </a:prstGeom>
              <a:blipFill rotWithShape="1">
                <a:blip r:embed="rId8"/>
                <a:stretch>
                  <a:fillRect l="-32258" r="-2903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846524" y="3135640"/>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846524" y="3111190"/>
                <a:ext cx="241220" cy="276999"/>
              </a:xfrm>
              <a:prstGeom prst="rect">
                <a:avLst/>
              </a:prstGeom>
              <a:blipFill rotWithShape="1">
                <a:blip r:embed="rId9"/>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87249" y="4705359"/>
                <a:ext cx="219355"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62" i="1" dirty="0">
                              <a:latin typeface="Cambria Math" panose="02040503050406030204" pitchFamily="18" charset="0"/>
                            </a:rPr>
                          </m:ctrlPr>
                        </m:sSubPr>
                        <m:e>
                          <m:r>
                            <a:rPr lang="en-US" altLang="zh-CN" sz="1662" i="1" dirty="0">
                              <a:latin typeface="Cambria Math" panose="02040503050406030204" pitchFamily="18" charset="0"/>
                            </a:rPr>
                            <m:t>𝑟</m:t>
                          </m:r>
                        </m:e>
                        <m:sub>
                          <m:r>
                            <a:rPr lang="en-US" altLang="zh-CN" sz="1662" i="1" dirty="0">
                              <a:latin typeface="Cambria Math" panose="02040503050406030204" pitchFamily="18" charset="0"/>
                            </a:rPr>
                            <m:t>1</m:t>
                          </m:r>
                        </m:sub>
                      </m:sSub>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787247" y="4811719"/>
                <a:ext cx="238527" cy="276999"/>
              </a:xfrm>
              <a:prstGeom prst="rect">
                <a:avLst/>
              </a:prstGeom>
              <a:blipFill rotWithShape="1">
                <a:blip r:embed="rId10"/>
                <a:stretch>
                  <a:fillRect l="-12821" r="-1025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931866" y="4717895"/>
                <a:ext cx="224292"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62" i="1" dirty="0">
                              <a:latin typeface="Cambria Math" panose="02040503050406030204" pitchFamily="18" charset="0"/>
                            </a:rPr>
                          </m:ctrlPr>
                        </m:sSubPr>
                        <m:e>
                          <m:r>
                            <a:rPr lang="en-US" altLang="zh-CN" sz="1662" i="1" dirty="0">
                              <a:latin typeface="Cambria Math" panose="02040503050406030204" pitchFamily="18" charset="0"/>
                            </a:rPr>
                            <m:t>𝑟</m:t>
                          </m:r>
                        </m:e>
                        <m:sub>
                          <m:r>
                            <a:rPr lang="en-US" altLang="zh-CN" sz="1662" i="1" dirty="0">
                              <a:latin typeface="Cambria Math" panose="02040503050406030204" pitchFamily="18" charset="0"/>
                            </a:rPr>
                            <m:t>2</m:t>
                          </m:r>
                        </m:sub>
                      </m:sSub>
                    </m:oMath>
                  </m:oMathPara>
                </a14:m>
                <a:endParaRPr lang="zh-CN" altLang="en-US" sz="1662" dirty="0">
                  <a:latin typeface="Calibri"/>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931864" y="4825300"/>
                <a:ext cx="243848" cy="276999"/>
              </a:xfrm>
              <a:prstGeom prst="rect">
                <a:avLst/>
              </a:prstGeom>
              <a:blipFill rotWithShape="1">
                <a:blip r:embed="rId11"/>
                <a:stretch>
                  <a:fillRect l="-12500" r="-10000" b="-15556"/>
                </a:stretch>
              </a:blipFill>
            </p:spPr>
            <p:txBody>
              <a:bodyPr/>
              <a:lstStyle/>
              <a:p>
                <a:r>
                  <a:rPr lang="en-US">
                    <a:noFill/>
                  </a:rPr>
                  <a:t> </a:t>
                </a:r>
              </a:p>
            </p:txBody>
          </p:sp>
        </mc:Fallback>
      </mc:AlternateContent>
      <p:sp>
        <p:nvSpPr>
          <p:cNvPr id="23" name="Slide Number Placeholder 22"/>
          <p:cNvSpPr>
            <a:spLocks noGrp="1"/>
          </p:cNvSpPr>
          <p:nvPr>
            <p:ph type="sldNum" sz="quarter" idx="12"/>
          </p:nvPr>
        </p:nvSpPr>
        <p:spPr/>
        <p:txBody>
          <a:bodyPr/>
          <a:lstStyle/>
          <a:p>
            <a:fld id="{687353C0-FB41-4444-9D32-50972131B032}" type="slidenum">
              <a:rPr lang="en-US" smtClean="0"/>
              <a:t>10</a:t>
            </a:fld>
            <a:endParaRPr lang="en-US"/>
          </a:p>
        </p:txBody>
      </p:sp>
    </p:spTree>
    <p:extLst>
      <p:ext uri="{BB962C8B-B14F-4D97-AF65-F5344CB8AC3E}">
        <p14:creationId xmlns:p14="http://schemas.microsoft.com/office/powerpoint/2010/main" val="294754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467544" y="1749695"/>
                <a:ext cx="7294964" cy="4177812"/>
              </a:xfrm>
              <a:prstGeom prst="rect">
                <a:avLst/>
              </a:prstGeom>
            </p:spPr>
            <p:txBody>
              <a:bodyPr vert="horz" lIns="84406" tIns="42203" rIns="84406" bIns="42203"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585" dirty="0"/>
                  <a:t>For an </a:t>
                </a:r>
                <a14:m>
                  <m:oMath xmlns:m="http://schemas.openxmlformats.org/officeDocument/2006/math">
                    <m:r>
                      <a:rPr lang="en-US" altLang="zh-CN" sz="2585" i="1">
                        <a:latin typeface="Cambria Math"/>
                      </a:rPr>
                      <m:t>𝑚</m:t>
                    </m:r>
                    <m:r>
                      <a:rPr lang="en-US" altLang="zh-CN" sz="2585" i="1">
                        <a:latin typeface="Cambria Math" panose="02040503050406030204" pitchFamily="18" charset="0"/>
                      </a:rPr>
                      <m:t>×</m:t>
                    </m:r>
                    <m:r>
                      <a:rPr lang="en-US" altLang="zh-CN" sz="2585" i="1">
                        <a:latin typeface="Cambria Math"/>
                      </a:rPr>
                      <m:t>𝑛</m:t>
                    </m:r>
                  </m:oMath>
                </a14:m>
                <a:r>
                  <a:rPr lang="en-US" sz="2585" dirty="0"/>
                  <a:t> matrix A, we can decompose it as </a:t>
                </a:r>
                <a14:m>
                  <m:oMath xmlns:m="http://schemas.openxmlformats.org/officeDocument/2006/math">
                    <m:sSub>
                      <m:sSubPr>
                        <m:ctrlPr>
                          <a:rPr lang="en-US" altLang="zh-CN" sz="2585" i="1">
                            <a:latin typeface="Cambria Math" panose="02040503050406030204" pitchFamily="18" charset="0"/>
                          </a:rPr>
                        </m:ctrlPr>
                      </m:sSubPr>
                      <m:e>
                        <m:r>
                          <a:rPr lang="en-US" altLang="zh-CN" sz="2585" i="1">
                            <a:latin typeface="Cambria Math" panose="02040503050406030204" pitchFamily="18" charset="0"/>
                          </a:rPr>
                          <m:t>𝐴</m:t>
                        </m:r>
                      </m:e>
                      <m:sub>
                        <m:r>
                          <a:rPr lang="en-US" altLang="zh-CN" sz="2585" i="1">
                            <a:latin typeface="Cambria Math" panose="02040503050406030204" pitchFamily="18" charset="0"/>
                          </a:rPr>
                          <m:t>[</m:t>
                        </m:r>
                        <m:r>
                          <a:rPr lang="en-US" altLang="zh-CN" sz="2585" i="1">
                            <a:latin typeface="Cambria Math" panose="02040503050406030204" pitchFamily="18" charset="0"/>
                          </a:rPr>
                          <m:t>𝑚</m:t>
                        </m:r>
                        <m:r>
                          <a:rPr lang="en-US" altLang="zh-CN" sz="2585" i="1">
                            <a:latin typeface="Cambria Math" panose="02040503050406030204" pitchFamily="18" charset="0"/>
                          </a:rPr>
                          <m:t>×</m:t>
                        </m:r>
                        <m:r>
                          <a:rPr lang="en-US" altLang="zh-CN" sz="2585" i="1">
                            <a:latin typeface="Cambria Math" panose="02040503050406030204" pitchFamily="18" charset="0"/>
                          </a:rPr>
                          <m:t>𝑛</m:t>
                        </m:r>
                        <m:r>
                          <a:rPr lang="en-US" altLang="zh-CN" sz="2585" i="1">
                            <a:latin typeface="Cambria Math" panose="02040503050406030204" pitchFamily="18" charset="0"/>
                          </a:rPr>
                          <m:t>]</m:t>
                        </m:r>
                      </m:sub>
                    </m:sSub>
                  </m:oMath>
                </a14:m>
                <a:r>
                  <a:rPr lang="en-US" sz="2585" dirty="0"/>
                  <a:t> = </a:t>
                </a:r>
                <a14:m>
                  <m:oMath xmlns:m="http://schemas.openxmlformats.org/officeDocument/2006/math">
                    <m:sSub>
                      <m:sSubPr>
                        <m:ctrlPr>
                          <a:rPr lang="en-US" altLang="zh-CN" sz="2585" i="1">
                            <a:latin typeface="Cambria Math" panose="02040503050406030204" pitchFamily="18" charset="0"/>
                          </a:rPr>
                        </m:ctrlPr>
                      </m:sSubPr>
                      <m:e>
                        <m:r>
                          <a:rPr lang="en-US" altLang="zh-CN" sz="2585" i="1">
                            <a:latin typeface="Cambria Math" panose="02040503050406030204" pitchFamily="18" charset="0"/>
                          </a:rPr>
                          <m:t>𝑈</m:t>
                        </m:r>
                      </m:e>
                      <m:sub>
                        <m:r>
                          <a:rPr lang="en-US" altLang="zh-CN" sz="2585" i="1">
                            <a:latin typeface="Cambria Math" panose="02040503050406030204" pitchFamily="18" charset="0"/>
                          </a:rPr>
                          <m:t>[</m:t>
                        </m:r>
                        <m:r>
                          <a:rPr lang="en-US" altLang="zh-CN" sz="2585" i="1">
                            <a:latin typeface="Cambria Math" panose="02040503050406030204" pitchFamily="18" charset="0"/>
                          </a:rPr>
                          <m:t>𝑚</m:t>
                        </m:r>
                        <m:r>
                          <a:rPr lang="en-US" altLang="zh-CN" sz="2585" i="1">
                            <a:latin typeface="Cambria Math" panose="02040503050406030204" pitchFamily="18" charset="0"/>
                          </a:rPr>
                          <m:t>×</m:t>
                        </m:r>
                        <m:r>
                          <a:rPr lang="en-US" altLang="zh-CN" sz="2585" i="1">
                            <a:latin typeface="Cambria Math"/>
                          </a:rPr>
                          <m:t>𝑚</m:t>
                        </m:r>
                        <m:r>
                          <a:rPr lang="en-US" altLang="zh-CN" sz="2585" i="1">
                            <a:latin typeface="Cambria Math" panose="02040503050406030204" pitchFamily="18" charset="0"/>
                          </a:rPr>
                          <m:t>]</m:t>
                        </m:r>
                      </m:sub>
                    </m:sSub>
                    <m:sSub>
                      <m:sSubPr>
                        <m:ctrlPr>
                          <a:rPr lang="en-US" altLang="zh-CN" sz="2585" i="1">
                            <a:latin typeface="Cambria Math" panose="02040503050406030204" pitchFamily="18" charset="0"/>
                          </a:rPr>
                        </m:ctrlPr>
                      </m:sSubPr>
                      <m:e>
                        <m:r>
                          <m:rPr>
                            <m:sty m:val="p"/>
                          </m:rPr>
                          <a:rPr lang="en-US" altLang="zh-CN" sz="2585">
                            <a:latin typeface="Cambria Math" panose="02040503050406030204" pitchFamily="18" charset="0"/>
                          </a:rPr>
                          <m:t>Σ</m:t>
                        </m:r>
                      </m:e>
                      <m:sub>
                        <m:r>
                          <a:rPr lang="en-US" altLang="zh-CN" sz="2585" i="1">
                            <a:latin typeface="Cambria Math" panose="02040503050406030204" pitchFamily="18" charset="0"/>
                          </a:rPr>
                          <m:t>[</m:t>
                        </m:r>
                        <m:r>
                          <a:rPr lang="en-US" altLang="zh-CN" sz="2585" i="1">
                            <a:latin typeface="Cambria Math"/>
                          </a:rPr>
                          <m:t>𝑚</m:t>
                        </m:r>
                        <m:r>
                          <a:rPr lang="en-US" altLang="zh-CN" sz="2585" i="1">
                            <a:latin typeface="Cambria Math" panose="02040503050406030204" pitchFamily="18" charset="0"/>
                          </a:rPr>
                          <m:t>×</m:t>
                        </m:r>
                        <m:r>
                          <a:rPr lang="en-US" altLang="zh-CN" sz="2585" i="1">
                            <a:latin typeface="Cambria Math"/>
                          </a:rPr>
                          <m:t>𝑛</m:t>
                        </m:r>
                        <m:r>
                          <a:rPr lang="en-US" altLang="zh-CN" sz="2585" i="1">
                            <a:latin typeface="Cambria Math" panose="02040503050406030204" pitchFamily="18" charset="0"/>
                          </a:rPr>
                          <m:t>]</m:t>
                        </m:r>
                      </m:sub>
                    </m:sSub>
                    <m:sSubSup>
                      <m:sSubSupPr>
                        <m:ctrlPr>
                          <a:rPr lang="en-US" altLang="zh-CN" sz="2585" i="1">
                            <a:latin typeface="Cambria Math" panose="02040503050406030204" pitchFamily="18" charset="0"/>
                          </a:rPr>
                        </m:ctrlPr>
                      </m:sSubSupPr>
                      <m:e>
                        <m:r>
                          <a:rPr lang="en-US" altLang="zh-CN" sz="2585" i="1">
                            <a:latin typeface="Cambria Math" panose="02040503050406030204" pitchFamily="18" charset="0"/>
                          </a:rPr>
                          <m:t>𝑉</m:t>
                        </m:r>
                      </m:e>
                      <m:sub>
                        <m:r>
                          <a:rPr lang="en-US" altLang="zh-CN" sz="2585" i="1">
                            <a:latin typeface="Cambria Math" panose="02040503050406030204" pitchFamily="18" charset="0"/>
                          </a:rPr>
                          <m:t>[</m:t>
                        </m:r>
                        <m:r>
                          <a:rPr lang="en-US" altLang="zh-CN" sz="2585" i="1">
                            <a:latin typeface="Cambria Math" panose="02040503050406030204" pitchFamily="18" charset="0"/>
                          </a:rPr>
                          <m:t>𝑛</m:t>
                        </m:r>
                        <m:r>
                          <a:rPr lang="en-US" altLang="zh-CN" sz="2585" i="1">
                            <a:latin typeface="Cambria Math" panose="02040503050406030204" pitchFamily="18" charset="0"/>
                          </a:rPr>
                          <m:t>×</m:t>
                        </m:r>
                        <m:r>
                          <a:rPr lang="en-US" altLang="zh-CN" sz="2585" i="1">
                            <a:latin typeface="Cambria Math"/>
                          </a:rPr>
                          <m:t>𝑛</m:t>
                        </m:r>
                        <m:r>
                          <a:rPr lang="en-US" altLang="zh-CN" sz="2585" i="1">
                            <a:latin typeface="Cambria Math" panose="02040503050406030204" pitchFamily="18" charset="0"/>
                          </a:rPr>
                          <m:t>]</m:t>
                        </m:r>
                      </m:sub>
                      <m:sup>
                        <m:r>
                          <a:rPr lang="en-US" altLang="zh-CN" sz="2585" i="1">
                            <a:latin typeface="Cambria Math" panose="02040503050406030204" pitchFamily="18" charset="0"/>
                          </a:rPr>
                          <m:t>𝑇</m:t>
                        </m:r>
                      </m:sup>
                    </m:sSubSup>
                  </m:oMath>
                </a14:m>
                <a:r>
                  <a:rPr lang="en-US" sz="2585" dirty="0"/>
                  <a:t>, where</a:t>
                </a:r>
              </a:p>
              <a:p>
                <a:pPr lvl="1"/>
                <a:r>
                  <a:rPr lang="en-US" sz="2215" i="1" dirty="0"/>
                  <a:t>U</a:t>
                </a:r>
                <a:r>
                  <a:rPr lang="en-US" sz="2215" dirty="0"/>
                  <a:t> is an </a:t>
                </a:r>
                <a14:m>
                  <m:oMath xmlns:m="http://schemas.openxmlformats.org/officeDocument/2006/math">
                    <m:r>
                      <a:rPr lang="en-US" altLang="zh-CN" sz="2215" i="1">
                        <a:latin typeface="Cambria Math" panose="02040503050406030204" pitchFamily="18" charset="0"/>
                      </a:rPr>
                      <m:t>𝑚</m:t>
                    </m:r>
                    <m:r>
                      <a:rPr lang="en-US" altLang="zh-CN" sz="2215" i="1">
                        <a:latin typeface="Cambria Math" panose="02040503050406030204" pitchFamily="18" charset="0"/>
                      </a:rPr>
                      <m:t>×</m:t>
                    </m:r>
                    <m:r>
                      <a:rPr lang="en-US" altLang="zh-CN" sz="2215" i="1">
                        <a:latin typeface="Cambria Math"/>
                      </a:rPr>
                      <m:t>𝑚</m:t>
                    </m:r>
                    <m:r>
                      <a:rPr lang="en-US" altLang="zh-CN" sz="2215" i="1">
                        <a:latin typeface="Cambria Math"/>
                      </a:rPr>
                      <m:t> </m:t>
                    </m:r>
                  </m:oMath>
                </a14:m>
                <a:r>
                  <a:rPr lang="en-US" sz="2215" dirty="0"/>
                  <a:t>real or complex orthonormal matrix (i.e., </a:t>
                </a:r>
                <a14:m>
                  <m:oMath xmlns:m="http://schemas.openxmlformats.org/officeDocument/2006/math">
                    <m:sSubSup>
                      <m:sSubSupPr>
                        <m:ctrlPr>
                          <a:rPr lang="en-US" altLang="zh-CN" sz="2215" i="1">
                            <a:latin typeface="Cambria Math" panose="02040503050406030204" pitchFamily="18" charset="0"/>
                          </a:rPr>
                        </m:ctrlPr>
                      </m:sSubSupPr>
                      <m:e>
                        <m:r>
                          <a:rPr lang="en-US" altLang="zh-CN" sz="2215" i="1">
                            <a:latin typeface="Cambria Math"/>
                          </a:rPr>
                          <m:t>𝑈</m:t>
                        </m:r>
                      </m:e>
                      <m:sub/>
                      <m:sup>
                        <m:r>
                          <a:rPr lang="en-US" altLang="zh-CN" sz="2215" i="1">
                            <a:latin typeface="Cambria Math" panose="02040503050406030204" pitchFamily="18" charset="0"/>
                          </a:rPr>
                          <m:t>𝑇</m:t>
                        </m:r>
                      </m:sup>
                    </m:sSubSup>
                    <m:r>
                      <a:rPr lang="en-US" altLang="zh-CN" sz="2215" i="1">
                        <a:latin typeface="Cambria Math" panose="02040503050406030204" pitchFamily="18" charset="0"/>
                      </a:rPr>
                      <m:t>𝑈</m:t>
                    </m:r>
                  </m:oMath>
                </a14:m>
                <a:r>
                  <a:rPr lang="en-US" altLang="zh-CN" sz="2215" dirty="0"/>
                  <a:t> = </a:t>
                </a:r>
                <a14:m>
                  <m:oMath xmlns:m="http://schemas.openxmlformats.org/officeDocument/2006/math">
                    <m:r>
                      <a:rPr lang="en-US" altLang="zh-CN" sz="2215" i="1">
                        <a:latin typeface="Cambria Math" panose="02040503050406030204" pitchFamily="18" charset="0"/>
                      </a:rPr>
                      <m:t>𝑈</m:t>
                    </m:r>
                    <m:sSubSup>
                      <m:sSubSupPr>
                        <m:ctrlPr>
                          <a:rPr lang="en-US" altLang="zh-CN" sz="2215" i="1">
                            <a:latin typeface="Cambria Math" panose="02040503050406030204" pitchFamily="18" charset="0"/>
                          </a:rPr>
                        </m:ctrlPr>
                      </m:sSubSupPr>
                      <m:e>
                        <m:r>
                          <a:rPr lang="en-US" altLang="zh-CN" sz="2215" i="1">
                            <a:latin typeface="Cambria Math"/>
                          </a:rPr>
                          <m:t>𝑈</m:t>
                        </m:r>
                      </m:e>
                      <m:sub/>
                      <m:sup>
                        <m:r>
                          <a:rPr lang="en-US" altLang="zh-CN" sz="2215" i="1">
                            <a:latin typeface="Cambria Math" panose="02040503050406030204" pitchFamily="18" charset="0"/>
                          </a:rPr>
                          <m:t>𝑇</m:t>
                        </m:r>
                      </m:sup>
                    </m:sSubSup>
                  </m:oMath>
                </a14:m>
                <a:r>
                  <a:rPr lang="en-US" sz="2215" dirty="0"/>
                  <a:t>= I)</a:t>
                </a:r>
              </a:p>
              <a:p>
                <a:pPr lvl="1"/>
                <a:r>
                  <a:rPr lang="en-US" sz="2215" i="1" dirty="0"/>
                  <a:t>Σ</a:t>
                </a:r>
                <a:r>
                  <a:rPr lang="en-US" sz="2215" dirty="0"/>
                  <a:t> is an m × n rectangular diagonal matrix with non-negative real numbers on the diagonal, and</a:t>
                </a:r>
              </a:p>
              <a:p>
                <a:pPr lvl="1"/>
                <a:r>
                  <a:rPr lang="en-US" sz="2215" i="1" dirty="0"/>
                  <a:t>V</a:t>
                </a:r>
                <a:r>
                  <a:rPr lang="en-US" sz="2215" i="1" baseline="30000" dirty="0"/>
                  <a:t>T</a:t>
                </a:r>
                <a:r>
                  <a:rPr lang="en-US" sz="2215" dirty="0"/>
                  <a:t> (the conjugate transpose of V, or simply the transpose of </a:t>
                </a:r>
                <a:r>
                  <a:rPr lang="en-US" sz="2215" i="1" dirty="0"/>
                  <a:t>V</a:t>
                </a:r>
                <a:r>
                  <a:rPr lang="en-US" sz="2215" dirty="0"/>
                  <a:t> if </a:t>
                </a:r>
                <a:r>
                  <a:rPr lang="en-US" sz="2215" i="1" dirty="0"/>
                  <a:t>V</a:t>
                </a:r>
                <a:r>
                  <a:rPr lang="en-US" sz="2215" dirty="0"/>
                  <a:t> is real) is an </a:t>
                </a:r>
                <a14:m>
                  <m:oMath xmlns:m="http://schemas.openxmlformats.org/officeDocument/2006/math">
                    <m:r>
                      <a:rPr lang="en-US" altLang="zh-CN" sz="2215" i="1">
                        <a:latin typeface="Cambria Math" panose="02040503050406030204" pitchFamily="18" charset="0"/>
                      </a:rPr>
                      <m:t>𝑛</m:t>
                    </m:r>
                    <m:r>
                      <a:rPr lang="en-US" altLang="zh-CN" sz="2215" i="1">
                        <a:latin typeface="Cambria Math" panose="02040503050406030204" pitchFamily="18" charset="0"/>
                      </a:rPr>
                      <m:t>×</m:t>
                    </m:r>
                    <m:r>
                      <a:rPr lang="en-US" altLang="zh-CN" sz="2215" i="1">
                        <a:latin typeface="Cambria Math"/>
                      </a:rPr>
                      <m:t>𝑛</m:t>
                    </m:r>
                    <m:r>
                      <a:rPr lang="en-US" altLang="zh-CN" sz="2215" i="1">
                        <a:latin typeface="Cambria Math"/>
                      </a:rPr>
                      <m:t> </m:t>
                    </m:r>
                  </m:oMath>
                </a14:m>
                <a:r>
                  <a:rPr lang="en-US" sz="2215" dirty="0"/>
                  <a:t>real or complex orthonormal matrix.</a:t>
                </a: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506506" y="1609750"/>
                <a:ext cx="7902878" cy="4525963"/>
              </a:xfrm>
              <a:prstGeom prst="rect">
                <a:avLst/>
              </a:prstGeom>
              <a:blipFill rotWithShape="1">
                <a:blip r:embed="rId2"/>
                <a:stretch>
                  <a:fillRect l="-1312" t="-1211" r="-694"/>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SVD: Singular Value Decomposition</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11</a:t>
            </a:fld>
            <a:endParaRPr lang="en-US"/>
          </a:p>
        </p:txBody>
      </p:sp>
    </p:spTree>
    <p:extLst>
      <p:ext uri="{BB962C8B-B14F-4D97-AF65-F5344CB8AC3E}">
        <p14:creationId xmlns:p14="http://schemas.microsoft.com/office/powerpoint/2010/main" val="17929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txBox="1">
                <a:spLocks/>
              </p:cNvSpPr>
              <p:nvPr/>
            </p:nvSpPr>
            <p:spPr>
              <a:xfrm>
                <a:off x="467544" y="1749695"/>
                <a:ext cx="4038600" cy="4177812"/>
              </a:xfrm>
              <a:prstGeom prst="rect">
                <a:avLst/>
              </a:prstGeom>
            </p:spPr>
            <p:txBody>
              <a:bodyPr vert="horz" lIns="84406" tIns="42203" rIns="84406" bIns="42203"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altLang="zh-CN" sz="2862" dirty="0">
                    <a:latin typeface="Calibri"/>
                  </a:rPr>
                  <a:t>When rank(A) = r:</a:t>
                </a:r>
              </a:p>
              <a:p>
                <a14:m>
                  <m:oMath xmlns:m="http://schemas.openxmlformats.org/officeDocument/2006/math">
                    <m:sSub>
                      <m:sSubPr>
                        <m:ctrlPr>
                          <a:rPr lang="en-US" altLang="zh-CN" sz="2954" i="1">
                            <a:latin typeface="Cambria Math" panose="02040503050406030204" pitchFamily="18" charset="0"/>
                          </a:rPr>
                        </m:ctrlPr>
                      </m:sSubPr>
                      <m:e>
                        <m:r>
                          <a:rPr lang="en-US" altLang="zh-CN" sz="2954" i="1">
                            <a:latin typeface="Cambria Math" panose="02040503050406030204" pitchFamily="18" charset="0"/>
                          </a:rPr>
                          <m:t>𝐴</m:t>
                        </m:r>
                      </m:e>
                      <m:sub>
                        <m:r>
                          <a:rPr lang="en-US" altLang="zh-CN" sz="2954" i="1">
                            <a:latin typeface="Cambria Math" panose="02040503050406030204" pitchFamily="18" charset="0"/>
                          </a:rPr>
                          <m:t>[</m:t>
                        </m:r>
                        <m:r>
                          <a:rPr lang="en-US" altLang="zh-CN" sz="2954" i="1">
                            <a:latin typeface="Cambria Math" panose="02040503050406030204" pitchFamily="18" charset="0"/>
                          </a:rPr>
                          <m:t>𝑚</m:t>
                        </m:r>
                        <m:r>
                          <a:rPr lang="en-US" altLang="zh-CN" sz="2954" i="1">
                            <a:latin typeface="Cambria Math" panose="02040503050406030204" pitchFamily="18" charset="0"/>
                          </a:rPr>
                          <m:t>×</m:t>
                        </m:r>
                        <m:r>
                          <a:rPr lang="en-US" altLang="zh-CN" sz="2954" i="1">
                            <a:latin typeface="Cambria Math" panose="02040503050406030204" pitchFamily="18" charset="0"/>
                          </a:rPr>
                          <m:t>𝑛</m:t>
                        </m:r>
                        <m:r>
                          <a:rPr lang="en-US" altLang="zh-CN" sz="2954" i="1">
                            <a:latin typeface="Cambria Math" panose="02040503050406030204" pitchFamily="18" charset="0"/>
                          </a:rPr>
                          <m:t>]</m:t>
                        </m:r>
                      </m:sub>
                    </m:sSub>
                    <m:r>
                      <a:rPr lang="en-US" altLang="zh-CN" sz="2954" i="1">
                        <a:latin typeface="Cambria Math" panose="02040503050406030204" pitchFamily="18" charset="0"/>
                      </a:rPr>
                      <m:t>=</m:t>
                    </m:r>
                    <m:sSub>
                      <m:sSubPr>
                        <m:ctrlPr>
                          <a:rPr lang="en-US" altLang="zh-CN" sz="2954" i="1">
                            <a:latin typeface="Cambria Math" panose="02040503050406030204" pitchFamily="18" charset="0"/>
                          </a:rPr>
                        </m:ctrlPr>
                      </m:sSubPr>
                      <m:e>
                        <m:r>
                          <a:rPr lang="en-US" altLang="zh-CN" sz="2954" i="1">
                            <a:latin typeface="Cambria Math" panose="02040503050406030204" pitchFamily="18" charset="0"/>
                          </a:rPr>
                          <m:t>𝑈</m:t>
                        </m:r>
                      </m:e>
                      <m:sub>
                        <m:r>
                          <a:rPr lang="en-US" altLang="zh-CN" sz="2954" i="1">
                            <a:latin typeface="Cambria Math" panose="02040503050406030204" pitchFamily="18" charset="0"/>
                          </a:rPr>
                          <m:t>[</m:t>
                        </m:r>
                        <m:r>
                          <a:rPr lang="en-US" altLang="zh-CN" sz="2954" i="1">
                            <a:latin typeface="Cambria Math" panose="02040503050406030204" pitchFamily="18" charset="0"/>
                          </a:rPr>
                          <m:t>𝑚</m:t>
                        </m:r>
                        <m:r>
                          <a:rPr lang="en-US" altLang="zh-CN" sz="2954" i="1">
                            <a:latin typeface="Cambria Math" panose="02040503050406030204" pitchFamily="18" charset="0"/>
                          </a:rPr>
                          <m:t>×</m:t>
                        </m:r>
                        <m:r>
                          <a:rPr lang="en-US" altLang="zh-CN" sz="2954" i="1">
                            <a:latin typeface="Cambria Math" panose="02040503050406030204" pitchFamily="18" charset="0"/>
                          </a:rPr>
                          <m:t>𝑟</m:t>
                        </m:r>
                        <m:r>
                          <a:rPr lang="en-US" altLang="zh-CN" sz="2954" i="1">
                            <a:latin typeface="Cambria Math" panose="02040503050406030204" pitchFamily="18" charset="0"/>
                          </a:rPr>
                          <m:t>]</m:t>
                        </m:r>
                      </m:sub>
                    </m:sSub>
                    <m:sSub>
                      <m:sSubPr>
                        <m:ctrlPr>
                          <a:rPr lang="en-US" altLang="zh-CN" sz="2954" i="1">
                            <a:latin typeface="Cambria Math" panose="02040503050406030204" pitchFamily="18" charset="0"/>
                          </a:rPr>
                        </m:ctrlPr>
                      </m:sSubPr>
                      <m:e>
                        <m:r>
                          <m:rPr>
                            <m:sty m:val="p"/>
                          </m:rPr>
                          <a:rPr lang="en-US" altLang="zh-CN" sz="2954">
                            <a:latin typeface="Cambria Math" panose="02040503050406030204" pitchFamily="18" charset="0"/>
                          </a:rPr>
                          <m:t>Σ</m:t>
                        </m:r>
                      </m:e>
                      <m:sub>
                        <m:r>
                          <a:rPr lang="en-US" altLang="zh-CN" sz="2954" i="1">
                            <a:latin typeface="Cambria Math" panose="02040503050406030204" pitchFamily="18" charset="0"/>
                          </a:rPr>
                          <m:t>[</m:t>
                        </m:r>
                        <m:r>
                          <a:rPr lang="en-US" altLang="zh-CN" sz="2954" i="1">
                            <a:latin typeface="Cambria Math" panose="02040503050406030204" pitchFamily="18" charset="0"/>
                          </a:rPr>
                          <m:t>𝑟</m:t>
                        </m:r>
                        <m:r>
                          <a:rPr lang="en-US" altLang="zh-CN" sz="2954" i="1">
                            <a:latin typeface="Cambria Math" panose="02040503050406030204" pitchFamily="18" charset="0"/>
                          </a:rPr>
                          <m:t>×</m:t>
                        </m:r>
                        <m:r>
                          <a:rPr lang="en-US" altLang="zh-CN" sz="2954" i="1">
                            <a:latin typeface="Cambria Math" panose="02040503050406030204" pitchFamily="18" charset="0"/>
                          </a:rPr>
                          <m:t>𝑟</m:t>
                        </m:r>
                        <m:r>
                          <a:rPr lang="en-US" altLang="zh-CN" sz="2954" i="1">
                            <a:latin typeface="Cambria Math" panose="02040503050406030204" pitchFamily="18" charset="0"/>
                          </a:rPr>
                          <m:t>]</m:t>
                        </m:r>
                      </m:sub>
                    </m:sSub>
                    <m:sSubSup>
                      <m:sSubSupPr>
                        <m:ctrlPr>
                          <a:rPr lang="en-US" altLang="zh-CN" sz="2954" i="1">
                            <a:latin typeface="Cambria Math" panose="02040503050406030204" pitchFamily="18" charset="0"/>
                          </a:rPr>
                        </m:ctrlPr>
                      </m:sSubSupPr>
                      <m:e>
                        <m:r>
                          <a:rPr lang="en-US" altLang="zh-CN" sz="2954" i="1">
                            <a:latin typeface="Cambria Math" panose="02040503050406030204" pitchFamily="18" charset="0"/>
                          </a:rPr>
                          <m:t>𝑉</m:t>
                        </m:r>
                      </m:e>
                      <m:sub>
                        <m:r>
                          <a:rPr lang="en-US" altLang="zh-CN" sz="2954" i="1">
                            <a:latin typeface="Cambria Math" panose="02040503050406030204" pitchFamily="18" charset="0"/>
                          </a:rPr>
                          <m:t>[</m:t>
                        </m:r>
                        <m:r>
                          <a:rPr lang="en-US" altLang="zh-CN" sz="2954" i="1">
                            <a:latin typeface="Cambria Math" panose="02040503050406030204" pitchFamily="18" charset="0"/>
                          </a:rPr>
                          <m:t>𝑛</m:t>
                        </m:r>
                        <m:r>
                          <a:rPr lang="en-US" altLang="zh-CN" sz="2954" i="1">
                            <a:latin typeface="Cambria Math" panose="02040503050406030204" pitchFamily="18" charset="0"/>
                          </a:rPr>
                          <m:t>×</m:t>
                        </m:r>
                        <m:r>
                          <a:rPr lang="en-US" altLang="zh-CN" sz="2954" i="1">
                            <a:latin typeface="Cambria Math" panose="02040503050406030204" pitchFamily="18" charset="0"/>
                          </a:rPr>
                          <m:t>𝑟</m:t>
                        </m:r>
                        <m:r>
                          <a:rPr lang="en-US" altLang="zh-CN" sz="2954" i="1">
                            <a:latin typeface="Cambria Math" panose="02040503050406030204" pitchFamily="18" charset="0"/>
                          </a:rPr>
                          <m:t>]</m:t>
                        </m:r>
                      </m:sub>
                      <m:sup>
                        <m:r>
                          <a:rPr lang="en-US" altLang="zh-CN" sz="2954" i="1">
                            <a:latin typeface="Cambria Math" panose="02040503050406030204" pitchFamily="18" charset="0"/>
                          </a:rPr>
                          <m:t>𝑇</m:t>
                        </m:r>
                      </m:sup>
                    </m:sSubSup>
                  </m:oMath>
                </a14:m>
                <a:endParaRPr lang="en-US" altLang="zh-CN" sz="2954" dirty="0">
                  <a:latin typeface="Calibri"/>
                </a:endParaRPr>
              </a:p>
              <a:p>
                <a14:m>
                  <m:oMath xmlns:m="http://schemas.openxmlformats.org/officeDocument/2006/math">
                    <m:r>
                      <a:rPr lang="en-US" altLang="zh-CN" sz="2954" i="1">
                        <a:latin typeface="Cambria Math" panose="02040503050406030204" pitchFamily="18" charset="0"/>
                      </a:rPr>
                      <m:t>𝐴</m:t>
                    </m:r>
                  </m:oMath>
                </a14:m>
                <a:r>
                  <a:rPr lang="en-US" altLang="zh-CN" sz="2954" dirty="0">
                    <a:latin typeface="Calibri"/>
                  </a:rPr>
                  <a:t>: input data matrix</a:t>
                </a:r>
              </a:p>
              <a:p>
                <a:pPr lvl="1"/>
                <a14:m>
                  <m:oMath xmlns:m="http://schemas.openxmlformats.org/officeDocument/2006/math">
                    <m:r>
                      <a:rPr lang="en-US" altLang="zh-CN" sz="2677" i="1">
                        <a:latin typeface="Cambria Math" panose="02040503050406030204" pitchFamily="18" charset="0"/>
                      </a:rPr>
                      <m:t>𝑚</m:t>
                    </m:r>
                    <m:r>
                      <a:rPr lang="en-US" altLang="zh-CN" sz="2677" i="1">
                        <a:latin typeface="Cambria Math" panose="02040503050406030204" pitchFamily="18" charset="0"/>
                      </a:rPr>
                      <m:t>×</m:t>
                    </m:r>
                    <m:r>
                      <a:rPr lang="en-US" altLang="zh-CN" sz="2677" i="1">
                        <a:latin typeface="Cambria Math" panose="02040503050406030204" pitchFamily="18" charset="0"/>
                      </a:rPr>
                      <m:t>𝑛</m:t>
                    </m:r>
                    <m:r>
                      <a:rPr lang="en-US" altLang="zh-CN" sz="2677" i="1">
                        <a:latin typeface="Cambria Math" panose="02040503050406030204" pitchFamily="18" charset="0"/>
                      </a:rPr>
                      <m:t> </m:t>
                    </m:r>
                  </m:oMath>
                </a14:m>
                <a:r>
                  <a:rPr lang="en-US" altLang="zh-CN" sz="2677" dirty="0">
                    <a:latin typeface="Calibri"/>
                  </a:rPr>
                  <a:t>matrix (e.g., </a:t>
                </a:r>
                <a14:m>
                  <m:oMath xmlns:m="http://schemas.openxmlformats.org/officeDocument/2006/math">
                    <m:r>
                      <a:rPr lang="en-US" altLang="zh-CN" sz="2677" i="1">
                        <a:latin typeface="Cambria Math" panose="02040503050406030204" pitchFamily="18" charset="0"/>
                      </a:rPr>
                      <m:t>𝑚</m:t>
                    </m:r>
                  </m:oMath>
                </a14:m>
                <a:r>
                  <a:rPr lang="zh-CN" altLang="en-US" sz="2677" dirty="0">
                    <a:latin typeface="Calibri"/>
                  </a:rPr>
                  <a:t> </a:t>
                </a:r>
                <a:r>
                  <a:rPr lang="en-US" altLang="zh-CN" sz="2677" dirty="0">
                    <a:latin typeface="Calibri"/>
                  </a:rPr>
                  <a:t>documents, </a:t>
                </a:r>
                <a14:m>
                  <m:oMath xmlns:m="http://schemas.openxmlformats.org/officeDocument/2006/math">
                    <m:r>
                      <a:rPr lang="en-US" altLang="zh-CN" sz="2677" i="1">
                        <a:latin typeface="Cambria Math" panose="02040503050406030204" pitchFamily="18" charset="0"/>
                      </a:rPr>
                      <m:t>𝑛</m:t>
                    </m:r>
                  </m:oMath>
                </a14:m>
                <a:r>
                  <a:rPr lang="zh-CN" altLang="en-US" sz="2677" dirty="0">
                    <a:latin typeface="Calibri"/>
                  </a:rPr>
                  <a:t> </a:t>
                </a:r>
                <a:r>
                  <a:rPr lang="en-US" altLang="zh-CN" sz="2677" dirty="0">
                    <a:latin typeface="Calibri"/>
                  </a:rPr>
                  <a:t>terms)</a:t>
                </a:r>
              </a:p>
              <a:p>
                <a14:m>
                  <m:oMath xmlns:m="http://schemas.openxmlformats.org/officeDocument/2006/math">
                    <m:r>
                      <a:rPr lang="en-US" altLang="zh-CN" sz="2954" i="1" dirty="0">
                        <a:latin typeface="Cambria Math" panose="02040503050406030204" pitchFamily="18" charset="0"/>
                      </a:rPr>
                      <m:t>𝑈</m:t>
                    </m:r>
                  </m:oMath>
                </a14:m>
                <a:r>
                  <a:rPr lang="en-US" altLang="zh-CN" sz="2954" dirty="0">
                    <a:latin typeface="Calibri"/>
                  </a:rPr>
                  <a:t>: left singular vectors</a:t>
                </a:r>
              </a:p>
              <a:p>
                <a:pPr lvl="1"/>
                <a14:m>
                  <m:oMath xmlns:m="http://schemas.openxmlformats.org/officeDocument/2006/math">
                    <m:r>
                      <a:rPr lang="en-US" altLang="zh-CN" sz="2677" i="1" dirty="0">
                        <a:latin typeface="Cambria Math" panose="02040503050406030204" pitchFamily="18" charset="0"/>
                      </a:rPr>
                      <m:t>𝑚</m:t>
                    </m:r>
                    <m:r>
                      <a:rPr lang="en-US" altLang="zh-CN" sz="2677" i="1" dirty="0">
                        <a:latin typeface="Cambria Math" panose="02040503050406030204" pitchFamily="18" charset="0"/>
                      </a:rPr>
                      <m:t>×</m:t>
                    </m:r>
                    <m:r>
                      <a:rPr lang="en-US" altLang="zh-CN" sz="2677" i="1" dirty="0">
                        <a:latin typeface="Cambria Math" panose="02040503050406030204" pitchFamily="18" charset="0"/>
                      </a:rPr>
                      <m:t>𝑟</m:t>
                    </m:r>
                  </m:oMath>
                </a14:m>
                <a:r>
                  <a:rPr lang="en-US" altLang="zh-CN" sz="2677" dirty="0">
                    <a:latin typeface="Calibri"/>
                  </a:rPr>
                  <a:t> matrix (</a:t>
                </a:r>
                <a14:m>
                  <m:oMath xmlns:m="http://schemas.openxmlformats.org/officeDocument/2006/math">
                    <m:r>
                      <a:rPr lang="en-US" altLang="zh-CN" sz="2677" i="1" dirty="0">
                        <a:latin typeface="Cambria Math" panose="02040503050406030204" pitchFamily="18" charset="0"/>
                      </a:rPr>
                      <m:t>𝑚</m:t>
                    </m:r>
                    <m:r>
                      <a:rPr lang="en-US" altLang="zh-CN" sz="2677" i="1" dirty="0">
                        <a:latin typeface="Cambria Math" panose="02040503050406030204" pitchFamily="18" charset="0"/>
                      </a:rPr>
                      <m:t> </m:t>
                    </m:r>
                  </m:oMath>
                </a14:m>
                <a:r>
                  <a:rPr lang="en-US" altLang="zh-CN" sz="2677" dirty="0">
                    <a:latin typeface="Calibri"/>
                  </a:rPr>
                  <a:t>documents, </a:t>
                </a:r>
                <a14:m>
                  <m:oMath xmlns:m="http://schemas.openxmlformats.org/officeDocument/2006/math">
                    <m:r>
                      <a:rPr lang="en-US" altLang="zh-CN" sz="2677" i="1" dirty="0">
                        <a:latin typeface="Cambria Math" panose="02040503050406030204" pitchFamily="18" charset="0"/>
                      </a:rPr>
                      <m:t>𝑟</m:t>
                    </m:r>
                  </m:oMath>
                </a14:m>
                <a:r>
                  <a:rPr lang="en-US" altLang="zh-CN" sz="2677" dirty="0">
                    <a:latin typeface="Calibri"/>
                  </a:rPr>
                  <a:t> topics) </a:t>
                </a:r>
              </a:p>
              <a:p>
                <a14:m>
                  <m:oMath xmlns:m="http://schemas.openxmlformats.org/officeDocument/2006/math">
                    <m:r>
                      <m:rPr>
                        <m:sty m:val="p"/>
                      </m:rPr>
                      <a:rPr lang="en-US" altLang="zh-CN" sz="2954" dirty="0">
                        <a:latin typeface="Cambria Math" panose="02040503050406030204" pitchFamily="18" charset="0"/>
                      </a:rPr>
                      <m:t>Σ</m:t>
                    </m:r>
                  </m:oMath>
                </a14:m>
                <a:r>
                  <a:rPr lang="en-US" altLang="zh-CN" sz="2954" dirty="0">
                    <a:latin typeface="Calibri"/>
                  </a:rPr>
                  <a:t>: singular values</a:t>
                </a:r>
              </a:p>
              <a:p>
                <a:pPr lvl="1"/>
                <a14:m>
                  <m:oMath xmlns:m="http://schemas.openxmlformats.org/officeDocument/2006/math">
                    <m:r>
                      <a:rPr lang="en-US" altLang="zh-CN" sz="2677" i="1" dirty="0">
                        <a:latin typeface="Cambria Math" panose="02040503050406030204" pitchFamily="18" charset="0"/>
                      </a:rPr>
                      <m:t>𝑟</m:t>
                    </m:r>
                    <m:r>
                      <a:rPr lang="en-US" altLang="zh-CN" sz="2677" i="1" dirty="0">
                        <a:latin typeface="Cambria Math" panose="02040503050406030204" pitchFamily="18" charset="0"/>
                      </a:rPr>
                      <m:t>×</m:t>
                    </m:r>
                    <m:r>
                      <a:rPr lang="en-US" altLang="zh-CN" sz="2677" i="1" dirty="0">
                        <a:latin typeface="Cambria Math" panose="02040503050406030204" pitchFamily="18" charset="0"/>
                      </a:rPr>
                      <m:t>𝑟</m:t>
                    </m:r>
                  </m:oMath>
                </a14:m>
                <a:r>
                  <a:rPr lang="en-US" altLang="zh-CN" sz="2677" dirty="0">
                    <a:latin typeface="Calibri"/>
                  </a:rPr>
                  <a:t> diagonal matrix (strength of each “topic”)</a:t>
                </a:r>
              </a:p>
              <a:p>
                <a:pPr lvl="1"/>
                <a14:m>
                  <m:oMath xmlns:m="http://schemas.openxmlformats.org/officeDocument/2006/math">
                    <m:r>
                      <a:rPr lang="en-US" altLang="zh-CN" sz="2677" i="1" dirty="0">
                        <a:latin typeface="Cambria Math" panose="02040503050406030204" pitchFamily="18" charset="0"/>
                      </a:rPr>
                      <m:t>𝑟</m:t>
                    </m:r>
                    <m:r>
                      <a:rPr lang="en-US" altLang="zh-CN" sz="2677" i="1" dirty="0">
                        <a:latin typeface="Cambria Math" panose="02040503050406030204" pitchFamily="18" charset="0"/>
                      </a:rPr>
                      <m:t> = </m:t>
                    </m:r>
                    <m:r>
                      <a:rPr lang="en-US" altLang="zh-CN" sz="2677" i="1" dirty="0">
                        <a:latin typeface="Cambria Math" panose="02040503050406030204" pitchFamily="18" charset="0"/>
                      </a:rPr>
                      <m:t>𝑟𝑎𝑛𝑘</m:t>
                    </m:r>
                    <m:r>
                      <a:rPr lang="en-US" altLang="zh-CN" sz="2677" i="1" dirty="0">
                        <a:latin typeface="Cambria Math" panose="02040503050406030204" pitchFamily="18" charset="0"/>
                      </a:rPr>
                      <m:t>(</m:t>
                    </m:r>
                    <m:r>
                      <a:rPr lang="en-US" altLang="zh-CN" sz="2677" i="1" dirty="0">
                        <a:latin typeface="Cambria Math" panose="02040503050406030204" pitchFamily="18" charset="0"/>
                      </a:rPr>
                      <m:t>𝐴</m:t>
                    </m:r>
                    <m:r>
                      <a:rPr lang="en-US" altLang="zh-CN" sz="2677" i="1" dirty="0">
                        <a:latin typeface="Cambria Math" panose="02040503050406030204" pitchFamily="18" charset="0"/>
                      </a:rPr>
                      <m:t>): </m:t>
                    </m:r>
                  </m:oMath>
                </a14:m>
                <a:r>
                  <a:rPr lang="en-US" altLang="zh-CN" sz="2677" dirty="0">
                    <a:latin typeface="Calibri"/>
                  </a:rPr>
                  <a:t>rank of matrix</a:t>
                </a:r>
                <a14:m>
                  <m:oMath xmlns:m="http://schemas.openxmlformats.org/officeDocument/2006/math">
                    <m:r>
                      <a:rPr lang="en-US" altLang="zh-CN" sz="2677" i="1" dirty="0">
                        <a:latin typeface="Cambria Math" panose="02040503050406030204" pitchFamily="18" charset="0"/>
                      </a:rPr>
                      <m:t> </m:t>
                    </m:r>
                    <m:r>
                      <a:rPr lang="en-US" altLang="zh-CN" sz="2677" i="1" dirty="0">
                        <a:latin typeface="Cambria Math" panose="02040503050406030204" pitchFamily="18" charset="0"/>
                      </a:rPr>
                      <m:t>𝐴</m:t>
                    </m:r>
                  </m:oMath>
                </a14:m>
                <a:endParaRPr lang="en-US" altLang="zh-CN" sz="2677" dirty="0">
                  <a:latin typeface="Calibri"/>
                </a:endParaRPr>
              </a:p>
              <a:p>
                <a14:m>
                  <m:oMath xmlns:m="http://schemas.openxmlformats.org/officeDocument/2006/math">
                    <m:r>
                      <a:rPr lang="en-US" altLang="zh-CN" sz="2954" i="1" dirty="0">
                        <a:latin typeface="Cambria Math" panose="02040503050406030204" pitchFamily="18" charset="0"/>
                      </a:rPr>
                      <m:t>𝑉</m:t>
                    </m:r>
                  </m:oMath>
                </a14:m>
                <a:r>
                  <a:rPr lang="en-US" altLang="zh-CN" sz="2954" dirty="0">
                    <a:latin typeface="Calibri"/>
                  </a:rPr>
                  <a:t>: right singular vectors</a:t>
                </a:r>
              </a:p>
              <a:p>
                <a:pPr lvl="1"/>
                <a14:m>
                  <m:oMath xmlns:m="http://schemas.openxmlformats.org/officeDocument/2006/math">
                    <m:r>
                      <a:rPr lang="en-US" altLang="zh-CN" sz="2677" i="1" dirty="0">
                        <a:latin typeface="Cambria Math" panose="02040503050406030204" pitchFamily="18" charset="0"/>
                      </a:rPr>
                      <m:t>𝑛</m:t>
                    </m:r>
                    <m:r>
                      <a:rPr lang="en-US" altLang="zh-CN" sz="2677" i="1" dirty="0">
                        <a:latin typeface="Cambria Math" panose="02040503050406030204" pitchFamily="18" charset="0"/>
                      </a:rPr>
                      <m:t>×</m:t>
                    </m:r>
                    <m:r>
                      <a:rPr lang="en-US" altLang="zh-CN" sz="2677" i="1" dirty="0">
                        <a:latin typeface="Cambria Math" panose="02040503050406030204" pitchFamily="18" charset="0"/>
                      </a:rPr>
                      <m:t>𝑟</m:t>
                    </m:r>
                  </m:oMath>
                </a14:m>
                <a:r>
                  <a:rPr lang="en-US" altLang="zh-CN" sz="2677" dirty="0">
                    <a:latin typeface="Calibri"/>
                  </a:rPr>
                  <a:t> matrix (</a:t>
                </a:r>
                <a14:m>
                  <m:oMath xmlns:m="http://schemas.openxmlformats.org/officeDocument/2006/math">
                    <m:r>
                      <a:rPr lang="en-US" altLang="zh-CN" sz="2677" i="1" dirty="0">
                        <a:latin typeface="Cambria Math" panose="02040503050406030204" pitchFamily="18" charset="0"/>
                      </a:rPr>
                      <m:t>𝑛</m:t>
                    </m:r>
                  </m:oMath>
                </a14:m>
                <a:r>
                  <a:rPr lang="en-US" altLang="zh-CN" sz="2677" dirty="0">
                    <a:latin typeface="Calibri"/>
                  </a:rPr>
                  <a:t> terms, </a:t>
                </a:r>
                <a14:m>
                  <m:oMath xmlns:m="http://schemas.openxmlformats.org/officeDocument/2006/math">
                    <m:r>
                      <a:rPr lang="en-US" altLang="zh-CN" sz="2677" i="1" dirty="0">
                        <a:latin typeface="Cambria Math" panose="02040503050406030204" pitchFamily="18" charset="0"/>
                      </a:rPr>
                      <m:t>𝑟</m:t>
                    </m:r>
                  </m:oMath>
                </a14:m>
                <a:r>
                  <a:rPr lang="en-US" altLang="zh-CN" sz="2677" dirty="0">
                    <a:latin typeface="Calibri"/>
                  </a:rPr>
                  <a:t> topics)</a:t>
                </a:r>
                <a:endParaRPr lang="zh-CN" altLang="en-US" sz="2677" dirty="0">
                  <a:latin typeface="Calibri"/>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467544" y="1749695"/>
                <a:ext cx="4038600" cy="4177812"/>
              </a:xfrm>
              <a:prstGeom prst="rect">
                <a:avLst/>
              </a:prstGeom>
              <a:blipFill rotWithShape="0">
                <a:blip r:embed="rId2"/>
                <a:stretch>
                  <a:fillRect l="-1208" t="-2044"/>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SVD: Singular Value Decomposition</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12</a:t>
            </a:fld>
            <a:endParaRPr lang="en-US"/>
          </a:p>
        </p:txBody>
      </p:sp>
      <mc:AlternateContent xmlns:mc="http://schemas.openxmlformats.org/markup-compatibility/2006" xmlns:a14="http://schemas.microsoft.com/office/drawing/2010/main">
        <mc:Choice Requires="a14">
          <p:sp>
            <p:nvSpPr>
              <p:cNvPr id="28" name="Content Placeholder 21"/>
              <p:cNvSpPr>
                <a:spLocks noGrp="1"/>
              </p:cNvSpPr>
              <p:nvPr>
                <p:ph sz="half" idx="2"/>
              </p:nvPr>
            </p:nvSpPr>
            <p:spPr>
              <a:xfrm>
                <a:off x="4648200" y="1740880"/>
                <a:ext cx="4038600" cy="4177812"/>
              </a:xfrm>
            </p:spPr>
            <p:txBody>
              <a:bodyPr>
                <a:normAutofit fontScale="70000" lnSpcReduction="20000"/>
              </a:bodyPr>
              <a:lstStyle/>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𝑈</m:t>
                    </m:r>
                    <m:r>
                      <m:rPr>
                        <m:sty m:val="p"/>
                      </m:rPr>
                      <a:rPr lang="en-US" altLang="zh-CN">
                        <a:latin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𝑇</m:t>
                            </m:r>
                          </m:sup>
                        </m:sSubSup>
                      </m:e>
                    </m:nary>
                  </m:oMath>
                </a14:m>
                <a:endParaRPr lang="en-US" altLang="zh-CN" dirty="0" smtClean="0">
                  <a:ea typeface="Cambria Math" panose="02040503050406030204" pitchFamily="18" charset="0"/>
                </a:endParaRPr>
              </a:p>
              <a:p>
                <a:pPr marL="633062"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oMath>
                </a14:m>
                <a:r>
                  <a:rPr lang="en-US" altLang="zh-CN" dirty="0"/>
                  <a:t>: scalar</a:t>
                </a:r>
              </a:p>
              <a:p>
                <a:pPr marL="633062"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oMath>
                </a14:m>
                <a:r>
                  <a:rPr lang="en-US" altLang="zh-CN" dirty="0"/>
                  <a:t>: vector</a:t>
                </a:r>
              </a:p>
              <a:p>
                <a:pPr marL="633062"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en-US" altLang="zh-CN" dirty="0"/>
                  <a:t>: vector</a:t>
                </a:r>
                <a:endParaRPr lang="zh-CN" altLang="en-US" dirty="0"/>
              </a:p>
              <a:p>
                <a:endParaRPr lang="en-US" altLang="zh-CN" dirty="0"/>
              </a:p>
              <a:p>
                <a:endParaRPr lang="en-US" dirty="0"/>
              </a:p>
            </p:txBody>
          </p:sp>
        </mc:Choice>
        <mc:Fallback xmlns="">
          <p:sp>
            <p:nvSpPr>
              <p:cNvPr id="28" name="Content Placeholder 21"/>
              <p:cNvSpPr>
                <a:spLocks noGrp="1" noRot="1" noChangeAspect="1" noMove="1" noResize="1" noEditPoints="1" noAdjustHandles="1" noChangeArrowheads="1" noChangeShapeType="1" noTextEdit="1"/>
              </p:cNvSpPr>
              <p:nvPr>
                <p:ph sz="half" idx="2"/>
              </p:nvPr>
            </p:nvSpPr>
            <p:spPr>
              <a:xfrm>
                <a:off x="4648200" y="1600200"/>
                <a:ext cx="4038600" cy="4525963"/>
              </a:xfrm>
              <a:blipFill rotWithShape="1">
                <a:blip r:embed="rId3"/>
                <a:stretch>
                  <a:fillRect l="-1360"/>
                </a:stretch>
              </a:blipFill>
            </p:spPr>
            <p:txBody>
              <a:bodyPr/>
              <a:lstStyle/>
              <a:p>
                <a:r>
                  <a:rPr lang="en-US">
                    <a:noFill/>
                  </a:rPr>
                  <a:t> </a:t>
                </a:r>
              </a:p>
            </p:txBody>
          </p:sp>
        </mc:Fallback>
      </mc:AlternateContent>
      <p:sp>
        <p:nvSpPr>
          <p:cNvPr id="29" name="Rectangle 28"/>
          <p:cNvSpPr/>
          <p:nvPr/>
        </p:nvSpPr>
        <p:spPr>
          <a:xfrm>
            <a:off x="5066809" y="1969034"/>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i="1" dirty="0">
                <a:ln w="0"/>
                <a:solidFill>
                  <a:schemeClr val="tx1"/>
                </a:solidFill>
                <a:effectLst>
                  <a:outerShdw blurRad="38100" dist="19050" dir="2700000" algn="tl" rotWithShape="0">
                    <a:schemeClr val="dk1">
                      <a:alpha val="40000"/>
                    </a:schemeClr>
                  </a:outerShdw>
                </a:effectLst>
                <a:latin typeface="Calibri"/>
              </a:rPr>
              <a:t>A</a:t>
            </a:r>
            <a:endParaRPr lang="zh-CN" altLang="en-US" sz="1662" i="1" dirty="0">
              <a:ln w="0"/>
              <a:solidFill>
                <a:schemeClr val="tx1"/>
              </a:solidFill>
              <a:effectLst>
                <a:outerShdw blurRad="38100" dist="19050" dir="2700000" algn="tl" rotWithShape="0">
                  <a:schemeClr val="dk1">
                    <a:alpha val="40000"/>
                  </a:schemeClr>
                </a:outerShdw>
              </a:effectLst>
              <a:latin typeface="Calibri"/>
            </a:endParaRPr>
          </a:p>
        </p:txBody>
      </p:sp>
      <p:sp>
        <p:nvSpPr>
          <p:cNvPr id="30" name="Rectangle 29"/>
          <p:cNvSpPr/>
          <p:nvPr/>
        </p:nvSpPr>
        <p:spPr>
          <a:xfrm>
            <a:off x="6919378" y="1969034"/>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31" name="Rectangle 30"/>
          <p:cNvSpPr/>
          <p:nvPr/>
        </p:nvSpPr>
        <p:spPr>
          <a:xfrm>
            <a:off x="7218137" y="1969034"/>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32" name="Rectangle 31"/>
          <p:cNvSpPr/>
          <p:nvPr/>
        </p:nvSpPr>
        <p:spPr>
          <a:xfrm>
            <a:off x="7544062" y="1969034"/>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33" name="Rectangle 32"/>
          <p:cNvSpPr/>
          <p:nvPr/>
        </p:nvSpPr>
        <p:spPr>
          <a:xfrm>
            <a:off x="7365089" y="1969034"/>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34" name="Rectangle 33"/>
          <p:cNvSpPr/>
          <p:nvPr/>
        </p:nvSpPr>
        <p:spPr>
          <a:xfrm>
            <a:off x="7218491" y="2135188"/>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35" name="Rectangle 34"/>
          <p:cNvSpPr/>
          <p:nvPr/>
        </p:nvSpPr>
        <p:spPr>
          <a:xfrm>
            <a:off x="7365448" y="2136675"/>
            <a:ext cx="135000"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36" name="Rectangle 35"/>
          <p:cNvSpPr/>
          <p:nvPr/>
        </p:nvSpPr>
        <p:spPr>
          <a:xfrm>
            <a:off x="7018780" y="1969034"/>
            <a:ext cx="103786" cy="1897049"/>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37" name="Rectangle 36"/>
          <p:cNvSpPr/>
          <p:nvPr/>
        </p:nvSpPr>
        <p:spPr>
          <a:xfrm>
            <a:off x="7544062" y="2125539"/>
            <a:ext cx="1060386"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38" name="TextBox 37"/>
              <p:cNvSpPr txBox="1"/>
              <p:nvPr/>
            </p:nvSpPr>
            <p:spPr>
              <a:xfrm>
                <a:off x="4776873" y="278971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776872" y="2736441"/>
                <a:ext cx="250838" cy="276999"/>
              </a:xfrm>
              <a:prstGeom prst="rect">
                <a:avLst/>
              </a:prstGeom>
              <a:blipFill rotWithShape="1">
                <a:blip r:embed="rId4"/>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424284" y="3866088"/>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424284" y="3902509"/>
                <a:ext cx="241220" cy="276999"/>
              </a:xfrm>
              <a:prstGeom prst="rect">
                <a:avLst/>
              </a:prstGeom>
              <a:blipFill rotWithShape="1">
                <a:blip r:embed="rId5"/>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162441" y="2789718"/>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162438" y="2736441"/>
                <a:ext cx="226023" cy="276999"/>
              </a:xfrm>
              <a:prstGeom prst="rect">
                <a:avLst/>
              </a:prstGeom>
              <a:blipFill rotWithShape="1">
                <a:blip r:embed="rId6"/>
                <a:stretch>
                  <a:fillRect l="-13514" r="-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649080" y="278971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649080" y="2736441"/>
                <a:ext cx="250838" cy="276999"/>
              </a:xfrm>
              <a:prstGeom prst="rect">
                <a:avLst/>
              </a:prstGeom>
              <a:blipFill rotWithShape="1">
                <a:blip r:embed="rId7"/>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19376" y="1700811"/>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19374" y="1556792"/>
                <a:ext cx="216085" cy="276999"/>
              </a:xfrm>
              <a:prstGeom prst="rect">
                <a:avLst/>
              </a:prstGeom>
              <a:blipFill rotWithShape="1">
                <a:blip r:embed="rId8"/>
                <a:stretch>
                  <a:fillRect l="-25000" r="-2222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7270526" y="1711505"/>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270526" y="1568377"/>
                <a:ext cx="179536" cy="276999"/>
              </a:xfrm>
              <a:prstGeom prst="rect">
                <a:avLst/>
              </a:prstGeom>
              <a:blipFill rotWithShape="1">
                <a:blip r:embed="rId9"/>
                <a:stretch>
                  <a:fillRect l="-34483" r="-31034" b="-6522"/>
                </a:stretch>
              </a:blipFill>
            </p:spPr>
            <p:txBody>
              <a:bodyPr/>
              <a:lstStyle/>
              <a:p>
                <a:r>
                  <a:rPr lang="en-US">
                    <a:noFill/>
                  </a:rPr>
                  <a:t> </a:t>
                </a:r>
              </a:p>
            </p:txBody>
          </p:sp>
        </mc:Fallback>
      </mc:AlternateContent>
      <p:sp>
        <p:nvSpPr>
          <p:cNvPr id="44" name="TextBox 43"/>
          <p:cNvSpPr txBox="1"/>
          <p:nvPr/>
        </p:nvSpPr>
        <p:spPr>
          <a:xfrm>
            <a:off x="7935640" y="1711504"/>
            <a:ext cx="218008" cy="255776"/>
          </a:xfrm>
          <a:prstGeom prst="rect">
            <a:avLst/>
          </a:prstGeom>
          <a:noFill/>
        </p:spPr>
        <p:txBody>
          <a:bodyPr wrap="none" lIns="0" tIns="0" rIns="0" bIns="0" rtlCol="0">
            <a:spAutoFit/>
          </a:bodyPr>
          <a:lstStyle/>
          <a:p>
            <a:r>
              <a:rPr lang="zh-CN" altLang="en-US" sz="1662" dirty="0"/>
              <a:t>𝑉</a:t>
            </a:r>
            <a:r>
              <a:rPr lang="zh-CN" altLang="en-US" sz="1662" baseline="30000" dirty="0"/>
              <a:t>𝑇</a:t>
            </a:r>
            <a:endParaRPr lang="zh-CN" altLang="en-US" sz="1662" baseline="30000" dirty="0">
              <a:latin typeface="Calibri"/>
            </a:endParaRPr>
          </a:p>
        </p:txBody>
      </p:sp>
      <mc:AlternateContent xmlns:mc="http://schemas.openxmlformats.org/markup-compatibility/2006" xmlns:a14="http://schemas.microsoft.com/office/drawing/2010/main">
        <mc:Choice Requires="a14">
          <p:sp>
            <p:nvSpPr>
              <p:cNvPr id="45" name="TextBox 44"/>
              <p:cNvSpPr txBox="1"/>
              <p:nvPr/>
            </p:nvSpPr>
            <p:spPr>
              <a:xfrm>
                <a:off x="7938536" y="2308904"/>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938536" y="2215560"/>
                <a:ext cx="241220" cy="276999"/>
              </a:xfrm>
              <a:prstGeom prst="rect">
                <a:avLst/>
              </a:prstGeom>
              <a:blipFill rotWithShape="1">
                <a:blip r:embed="rId10"/>
                <a:stretch>
                  <a:fillRect l="-12500"/>
                </a:stretch>
              </a:blipFill>
            </p:spPr>
            <p:txBody>
              <a:bodyPr/>
              <a:lstStyle/>
              <a:p>
                <a:r>
                  <a:rPr lang="en-US">
                    <a:noFill/>
                  </a:rPr>
                  <a:t> </a:t>
                </a:r>
              </a:p>
            </p:txBody>
          </p:sp>
        </mc:Fallback>
      </mc:AlternateContent>
    </p:spTree>
    <p:extLst>
      <p:ext uri="{BB962C8B-B14F-4D97-AF65-F5344CB8AC3E}">
        <p14:creationId xmlns:p14="http://schemas.microsoft.com/office/powerpoint/2010/main" val="4591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Singular Value Decomposition</a:t>
            </a:r>
            <a:endParaRPr lang="zh-CN" altLang="en-US" dirty="0">
              <a:latin typeface="Calibri"/>
            </a:endParaRPr>
          </a:p>
        </p:txBody>
      </p:sp>
      <p:sp>
        <p:nvSpPr>
          <p:cNvPr id="22" name="Content Placeholder 21"/>
          <p:cNvSpPr>
            <a:spLocks noGrp="1"/>
          </p:cNvSpPr>
          <p:nvPr>
            <p:ph sz="half" idx="2"/>
          </p:nvPr>
        </p:nvSpPr>
        <p:spPr/>
        <p:txBody>
          <a:bodyPr>
            <a:normAutofit/>
          </a:bodyPr>
          <a:lstStyle/>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endParaRPr lang="en-US" altLang="zh-CN" dirty="0"/>
          </a:p>
          <a:p>
            <a:endParaRPr lang="en-US" dirty="0"/>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13</a:t>
            </a:fld>
            <a:endParaRPr lang="zh-CN" altLang="en-US">
              <a:latin typeface="Calibri"/>
            </a:endParaRPr>
          </a:p>
        </p:txBody>
      </p:sp>
      <p:sp>
        <p:nvSpPr>
          <p:cNvPr id="23" name="Rectangle 22"/>
          <p:cNvSpPr/>
          <p:nvPr/>
        </p:nvSpPr>
        <p:spPr>
          <a:xfrm>
            <a:off x="5066809" y="1969034"/>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i="1" dirty="0">
                <a:ln w="0"/>
                <a:solidFill>
                  <a:schemeClr val="tx1"/>
                </a:solidFill>
                <a:effectLst>
                  <a:outerShdw blurRad="38100" dist="19050" dir="2700000" algn="tl" rotWithShape="0">
                    <a:schemeClr val="dk1">
                      <a:alpha val="40000"/>
                    </a:schemeClr>
                  </a:outerShdw>
                </a:effectLst>
                <a:latin typeface="Calibri"/>
              </a:rPr>
              <a:t>A</a:t>
            </a:r>
            <a:endParaRPr lang="zh-CN" altLang="en-US" sz="1662" i="1" dirty="0">
              <a:ln w="0"/>
              <a:solidFill>
                <a:schemeClr val="tx1"/>
              </a:solidFill>
              <a:effectLst>
                <a:outerShdw blurRad="38100" dist="19050" dir="2700000" algn="tl" rotWithShape="0">
                  <a:schemeClr val="dk1">
                    <a:alpha val="40000"/>
                  </a:schemeClr>
                </a:outerShdw>
              </a:effectLst>
              <a:latin typeface="Calibri"/>
            </a:endParaRPr>
          </a:p>
        </p:txBody>
      </p:sp>
      <p:sp>
        <p:nvSpPr>
          <p:cNvPr id="24" name="Rectangle 23"/>
          <p:cNvSpPr/>
          <p:nvPr/>
        </p:nvSpPr>
        <p:spPr>
          <a:xfrm>
            <a:off x="6919378" y="1969034"/>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25" name="Rectangle 24"/>
          <p:cNvSpPr/>
          <p:nvPr/>
        </p:nvSpPr>
        <p:spPr>
          <a:xfrm>
            <a:off x="7092280" y="1969034"/>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6" name="Rectangle 25"/>
          <p:cNvSpPr/>
          <p:nvPr/>
        </p:nvSpPr>
        <p:spPr>
          <a:xfrm>
            <a:off x="7308304" y="1969034"/>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31" name="Rectangle 30"/>
          <p:cNvSpPr/>
          <p:nvPr/>
        </p:nvSpPr>
        <p:spPr>
          <a:xfrm>
            <a:off x="7308304" y="4266107"/>
            <a:ext cx="1060386"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32" name="TextBox 31"/>
              <p:cNvSpPr txBox="1"/>
              <p:nvPr/>
            </p:nvSpPr>
            <p:spPr>
              <a:xfrm>
                <a:off x="4776873" y="278971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776872" y="2736441"/>
                <a:ext cx="250838" cy="276999"/>
              </a:xfrm>
              <a:prstGeom prst="rect">
                <a:avLst/>
              </a:prstGeom>
              <a:blipFill rotWithShape="1">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5424284" y="3866088"/>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5424284" y="3902509"/>
                <a:ext cx="241220" cy="276999"/>
              </a:xfrm>
              <a:prstGeom prst="rect">
                <a:avLst/>
              </a:prstGeom>
              <a:blipFill rotWithShape="1">
                <a:blip r:embed="rId4"/>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6162441" y="2789718"/>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6162438" y="2736441"/>
                <a:ext cx="226023" cy="276999"/>
              </a:xfrm>
              <a:prstGeom prst="rect">
                <a:avLst/>
              </a:prstGeom>
              <a:blipFill rotWithShape="1">
                <a:blip r:embed="rId5"/>
                <a:stretch>
                  <a:fillRect l="-13514" r="-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588225" y="278971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588224" y="2736441"/>
                <a:ext cx="250838" cy="276999"/>
              </a:xfrm>
              <a:prstGeom prst="rect">
                <a:avLst/>
              </a:prstGeom>
              <a:blipFill rotWithShape="1">
                <a:blip r:embed="rId6"/>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862674" y="1567873"/>
                <a:ext cx="67480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62" i="1">
                              <a:latin typeface="Cambria Math" panose="02040503050406030204" pitchFamily="18" charset="0"/>
                            </a:rPr>
                          </m:ctrlPr>
                        </m:sSubPr>
                        <m:e>
                          <m:r>
                            <a:rPr lang="zh-CN" altLang="en-US" sz="1662" i="1">
                              <a:latin typeface="Cambria Math"/>
                            </a:rPr>
                            <m:t>𝜎</m:t>
                          </m:r>
                        </m:e>
                        <m:sub>
                          <m:r>
                            <a:rPr lang="en-US" altLang="zh-CN" sz="1662" i="1">
                              <a:latin typeface="Cambria Math"/>
                            </a:rPr>
                            <m:t>1</m:t>
                          </m:r>
                        </m:sub>
                      </m:sSub>
                      <m:sSub>
                        <m:sSubPr>
                          <m:ctrlPr>
                            <a:rPr lang="en-US" altLang="zh-CN" sz="1662" i="1">
                              <a:latin typeface="Cambria Math" panose="02040503050406030204" pitchFamily="18" charset="0"/>
                            </a:rPr>
                          </m:ctrlPr>
                        </m:sSubPr>
                        <m:e>
                          <m:r>
                            <a:rPr lang="en-US" altLang="zh-CN" sz="1662" i="1">
                              <a:latin typeface="Cambria Math"/>
                            </a:rPr>
                            <m:t>𝑢</m:t>
                          </m:r>
                        </m:e>
                        <m:sub>
                          <m:r>
                            <a:rPr lang="en-US" altLang="zh-CN" sz="1662" i="1">
                              <a:latin typeface="Cambria Math"/>
                            </a:rPr>
                            <m:t>1</m:t>
                          </m:r>
                        </m:sub>
                      </m:sSub>
                      <m:sSub>
                        <m:sSubPr>
                          <m:ctrlPr>
                            <a:rPr lang="en-US" altLang="zh-CN" sz="1662" i="1">
                              <a:latin typeface="Cambria Math" panose="02040503050406030204" pitchFamily="18" charset="0"/>
                            </a:rPr>
                          </m:ctrlPr>
                        </m:sSubPr>
                        <m:e>
                          <m:r>
                            <a:rPr lang="en-US" altLang="zh-CN" sz="1662" i="1">
                              <a:latin typeface="Cambria Math"/>
                            </a:rPr>
                            <m:t>𝑣</m:t>
                          </m:r>
                        </m:e>
                        <m:sub>
                          <m:r>
                            <a:rPr lang="en-US" altLang="zh-CN" sz="1662" i="1">
                              <a:latin typeface="Cambria Math"/>
                            </a:rPr>
                            <m:t>1</m:t>
                          </m:r>
                        </m:sub>
                      </m:sSub>
                    </m:oMath>
                  </m:oMathPara>
                </a14:m>
                <a:endParaRPr lang="zh-CN" altLang="en-US" sz="1662" dirty="0">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862674" y="1412776"/>
                <a:ext cx="733662" cy="276999"/>
              </a:xfrm>
              <a:prstGeom prst="rect">
                <a:avLst/>
              </a:prstGeom>
              <a:blipFill rotWithShape="1">
                <a:blip r:embed="rId7"/>
                <a:stretch>
                  <a:fillRect l="-4167" r="-3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938536" y="2308904"/>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938536" y="2215560"/>
                <a:ext cx="241220" cy="276999"/>
              </a:xfrm>
              <a:prstGeom prst="rect">
                <a:avLst/>
              </a:prstGeom>
              <a:blipFill rotWithShape="1">
                <a:blip r:embed="rId8"/>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1"/>
              <p:cNvSpPr txBox="1">
                <a:spLocks/>
              </p:cNvSpPr>
              <p:nvPr/>
            </p:nvSpPr>
            <p:spPr>
              <a:xfrm>
                <a:off x="395536" y="1740880"/>
                <a:ext cx="4038600" cy="4177812"/>
              </a:xfrm>
              <a:prstGeom prst="rect">
                <a:avLst/>
              </a:prstGeom>
            </p:spPr>
            <p:txBody>
              <a:bodyPr vert="horz" lIns="84406" tIns="42203" rIns="84406" bIns="42203" rtlCol="0">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endParaRPr lang="en-US" altLang="zh-CN" sz="2585" i="1" dirty="0">
                  <a:latin typeface="Cambria Math" panose="02040503050406030204" pitchFamily="18" charset="0"/>
                </a:endParaRPr>
              </a:p>
              <a:p>
                <a14:m>
                  <m:oMath xmlns:m="http://schemas.openxmlformats.org/officeDocument/2006/math">
                    <m:r>
                      <a:rPr lang="en-US" altLang="zh-CN" sz="2585" i="1">
                        <a:latin typeface="Cambria Math" panose="02040503050406030204" pitchFamily="18" charset="0"/>
                      </a:rPr>
                      <m:t>𝐴</m:t>
                    </m:r>
                    <m:r>
                      <a:rPr lang="en-US" altLang="zh-CN" sz="2585" i="1">
                        <a:latin typeface="Cambria Math" panose="02040503050406030204" pitchFamily="18" charset="0"/>
                      </a:rPr>
                      <m:t>=</m:t>
                    </m:r>
                    <m:r>
                      <a:rPr lang="en-US" altLang="zh-CN" sz="2585" i="1">
                        <a:latin typeface="Cambria Math" panose="02040503050406030204" pitchFamily="18" charset="0"/>
                      </a:rPr>
                      <m:t>𝑈</m:t>
                    </m:r>
                    <m:r>
                      <m:rPr>
                        <m:sty m:val="p"/>
                      </m:rPr>
                      <a:rPr lang="en-US" altLang="zh-CN" sz="2585">
                        <a:latin typeface="Cambria Math" panose="02040503050406030204" pitchFamily="18" charset="0"/>
                      </a:rPr>
                      <m:t>Σ</m:t>
                    </m:r>
                    <m:sSup>
                      <m:sSupPr>
                        <m:ctrlPr>
                          <a:rPr lang="en-US" altLang="zh-CN" sz="2585" i="1">
                            <a:latin typeface="Cambria Math" panose="02040503050406030204" pitchFamily="18" charset="0"/>
                          </a:rPr>
                        </m:ctrlPr>
                      </m:sSupPr>
                      <m:e>
                        <m:r>
                          <a:rPr lang="en-US" altLang="zh-CN" sz="2585" i="1">
                            <a:latin typeface="Cambria Math" panose="02040503050406030204" pitchFamily="18" charset="0"/>
                          </a:rPr>
                          <m:t>𝑉</m:t>
                        </m:r>
                      </m:e>
                      <m:sup>
                        <m:r>
                          <a:rPr lang="en-US" altLang="zh-CN" sz="2585" i="1">
                            <a:latin typeface="Cambria Math" panose="02040503050406030204" pitchFamily="18" charset="0"/>
                          </a:rPr>
                          <m:t>𝑇</m:t>
                        </m:r>
                      </m:sup>
                    </m:sSup>
                    <m:r>
                      <a:rPr lang="en-US" altLang="zh-CN" sz="2585" i="1">
                        <a:latin typeface="Cambria Math" panose="02040503050406030204" pitchFamily="18" charset="0"/>
                      </a:rPr>
                      <m:t>=</m:t>
                    </m:r>
                    <m:nary>
                      <m:naryPr>
                        <m:chr m:val="∑"/>
                        <m:supHide m:val="on"/>
                        <m:ctrlPr>
                          <a:rPr lang="en-US" altLang="zh-CN" sz="2585" i="1">
                            <a:latin typeface="Cambria Math" panose="02040503050406030204" pitchFamily="18" charset="0"/>
                          </a:rPr>
                        </m:ctrlPr>
                      </m:naryPr>
                      <m:sub>
                        <m:r>
                          <a:rPr lang="en-US" altLang="zh-CN" sz="2585" i="1">
                            <a:latin typeface="Cambria Math" panose="02040503050406030204" pitchFamily="18" charset="0"/>
                          </a:rPr>
                          <m:t>𝑖</m:t>
                        </m:r>
                      </m:sub>
                      <m:sup/>
                      <m:e>
                        <m:sSub>
                          <m:sSubPr>
                            <m:ctrlPr>
                              <a:rPr lang="en-US" altLang="zh-CN" sz="2585" i="1">
                                <a:latin typeface="Cambria Math" panose="02040503050406030204" pitchFamily="18" charset="0"/>
                              </a:rPr>
                            </m:ctrlPr>
                          </m:sSubPr>
                          <m:e>
                            <m:r>
                              <a:rPr lang="en-US" altLang="zh-CN" sz="2585" i="1">
                                <a:latin typeface="Cambria Math" panose="02040503050406030204" pitchFamily="18" charset="0"/>
                              </a:rPr>
                              <m:t>𝜎</m:t>
                            </m:r>
                          </m:e>
                          <m:sub>
                            <m:r>
                              <a:rPr lang="en-US" altLang="zh-CN" sz="2585" i="1">
                                <a:latin typeface="Cambria Math" panose="02040503050406030204" pitchFamily="18" charset="0"/>
                              </a:rPr>
                              <m:t>𝑖</m:t>
                            </m:r>
                          </m:sub>
                        </m:sSub>
                        <m:sSub>
                          <m:sSubPr>
                            <m:ctrlPr>
                              <a:rPr lang="en-US" altLang="zh-CN" sz="2585" i="1">
                                <a:latin typeface="Cambria Math" panose="02040503050406030204" pitchFamily="18" charset="0"/>
                              </a:rPr>
                            </m:ctrlPr>
                          </m:sSubPr>
                          <m:e>
                            <m:r>
                              <a:rPr lang="en-US" altLang="zh-CN" sz="2585" i="1">
                                <a:latin typeface="Cambria Math" panose="02040503050406030204" pitchFamily="18" charset="0"/>
                              </a:rPr>
                              <m:t>𝑢</m:t>
                            </m:r>
                          </m:e>
                          <m:sub>
                            <m:r>
                              <a:rPr lang="en-US" altLang="zh-CN" sz="2585" i="1">
                                <a:latin typeface="Cambria Math" panose="02040503050406030204" pitchFamily="18" charset="0"/>
                              </a:rPr>
                              <m:t>𝑖</m:t>
                            </m:r>
                          </m:sub>
                        </m:sSub>
                        <m:r>
                          <a:rPr lang="en-US" altLang="zh-CN" sz="2585" i="1">
                            <a:latin typeface="Cambria Math" panose="02040503050406030204" pitchFamily="18" charset="0"/>
                            <a:ea typeface="Cambria Math" panose="02040503050406030204" pitchFamily="18" charset="0"/>
                          </a:rPr>
                          <m:t>∘</m:t>
                        </m:r>
                        <m:sSubSup>
                          <m:sSubSupPr>
                            <m:ctrlPr>
                              <a:rPr lang="en-US" altLang="zh-CN" sz="2585" i="1">
                                <a:latin typeface="Cambria Math" panose="02040503050406030204" pitchFamily="18" charset="0"/>
                                <a:ea typeface="Cambria Math" panose="02040503050406030204" pitchFamily="18" charset="0"/>
                              </a:rPr>
                            </m:ctrlPr>
                          </m:sSubSupPr>
                          <m:e>
                            <m:r>
                              <a:rPr lang="en-US" altLang="zh-CN" sz="2585" i="1">
                                <a:latin typeface="Cambria Math" panose="02040503050406030204" pitchFamily="18" charset="0"/>
                                <a:ea typeface="Cambria Math" panose="02040503050406030204" pitchFamily="18" charset="0"/>
                              </a:rPr>
                              <m:t>𝑣</m:t>
                            </m:r>
                          </m:e>
                          <m:sub>
                            <m:r>
                              <a:rPr lang="en-US" altLang="zh-CN" sz="2585" i="1">
                                <a:latin typeface="Cambria Math" panose="02040503050406030204" pitchFamily="18" charset="0"/>
                                <a:ea typeface="Cambria Math" panose="02040503050406030204" pitchFamily="18" charset="0"/>
                              </a:rPr>
                              <m:t>𝑖</m:t>
                            </m:r>
                          </m:sub>
                          <m:sup>
                            <m:r>
                              <a:rPr lang="en-US" altLang="zh-CN" sz="2585" i="1">
                                <a:latin typeface="Cambria Math" panose="02040503050406030204" pitchFamily="18" charset="0"/>
                                <a:ea typeface="Cambria Math" panose="02040503050406030204" pitchFamily="18" charset="0"/>
                              </a:rPr>
                              <m:t>𝑇</m:t>
                            </m:r>
                          </m:sup>
                        </m:sSubSup>
                      </m:e>
                    </m:nary>
                  </m:oMath>
                </a14:m>
                <a:endParaRPr lang="en-US" altLang="zh-CN" sz="2585" dirty="0">
                  <a:ea typeface="Cambria Math" panose="02040503050406030204" pitchFamily="18" charset="0"/>
                </a:endParaRPr>
              </a:p>
              <a:p>
                <a:pPr marL="633062" lvl="1"/>
                <a14:m>
                  <m:oMath xmlns:m="http://schemas.openxmlformats.org/officeDocument/2006/math">
                    <m:sSub>
                      <m:sSubPr>
                        <m:ctrlPr>
                          <a:rPr lang="en-US" altLang="zh-CN" sz="2215" i="1">
                            <a:latin typeface="Cambria Math" panose="02040503050406030204" pitchFamily="18" charset="0"/>
                          </a:rPr>
                        </m:ctrlPr>
                      </m:sSubPr>
                      <m:e>
                        <m:r>
                          <a:rPr lang="en-US" altLang="zh-CN" sz="2215" i="1">
                            <a:latin typeface="Cambria Math" panose="02040503050406030204" pitchFamily="18" charset="0"/>
                          </a:rPr>
                          <m:t>𝜎</m:t>
                        </m:r>
                      </m:e>
                      <m:sub>
                        <m:r>
                          <a:rPr lang="en-US" altLang="zh-CN" sz="2215" i="1">
                            <a:latin typeface="Cambria Math" panose="02040503050406030204" pitchFamily="18" charset="0"/>
                          </a:rPr>
                          <m:t>𝑖</m:t>
                        </m:r>
                      </m:sub>
                    </m:sSub>
                  </m:oMath>
                </a14:m>
                <a:r>
                  <a:rPr lang="en-US" altLang="zh-CN" sz="2215" dirty="0"/>
                  <a:t>: scalar</a:t>
                </a:r>
              </a:p>
              <a:p>
                <a:pPr marL="633062" lvl="1"/>
                <a14:m>
                  <m:oMath xmlns:m="http://schemas.openxmlformats.org/officeDocument/2006/math">
                    <m:sSub>
                      <m:sSubPr>
                        <m:ctrlPr>
                          <a:rPr lang="en-US" altLang="zh-CN" sz="2215" i="1">
                            <a:latin typeface="Cambria Math" panose="02040503050406030204" pitchFamily="18" charset="0"/>
                          </a:rPr>
                        </m:ctrlPr>
                      </m:sSubPr>
                      <m:e>
                        <m:r>
                          <a:rPr lang="en-US" altLang="zh-CN" sz="2215" i="1">
                            <a:latin typeface="Cambria Math" panose="02040503050406030204" pitchFamily="18" charset="0"/>
                          </a:rPr>
                          <m:t>𝑢</m:t>
                        </m:r>
                      </m:e>
                      <m:sub>
                        <m:r>
                          <a:rPr lang="en-US" altLang="zh-CN" sz="2215" i="1">
                            <a:latin typeface="Cambria Math" panose="02040503050406030204" pitchFamily="18" charset="0"/>
                          </a:rPr>
                          <m:t>𝑖</m:t>
                        </m:r>
                      </m:sub>
                    </m:sSub>
                  </m:oMath>
                </a14:m>
                <a:r>
                  <a:rPr lang="en-US" altLang="zh-CN" sz="2215" dirty="0"/>
                  <a:t>: vector</a:t>
                </a:r>
              </a:p>
              <a:p>
                <a:pPr marL="633062" lvl="1"/>
                <a14:m>
                  <m:oMath xmlns:m="http://schemas.openxmlformats.org/officeDocument/2006/math">
                    <m:sSub>
                      <m:sSubPr>
                        <m:ctrlPr>
                          <a:rPr lang="en-US" altLang="zh-CN" sz="2215" i="1">
                            <a:latin typeface="Cambria Math" panose="02040503050406030204" pitchFamily="18" charset="0"/>
                          </a:rPr>
                        </m:ctrlPr>
                      </m:sSubPr>
                      <m:e>
                        <m:r>
                          <a:rPr lang="en-US" altLang="zh-CN" sz="2215" i="1">
                            <a:latin typeface="Cambria Math" panose="02040503050406030204" pitchFamily="18" charset="0"/>
                          </a:rPr>
                          <m:t>𝑣</m:t>
                        </m:r>
                      </m:e>
                      <m:sub>
                        <m:r>
                          <a:rPr lang="en-US" altLang="zh-CN" sz="2215" i="1">
                            <a:latin typeface="Cambria Math" panose="02040503050406030204" pitchFamily="18" charset="0"/>
                          </a:rPr>
                          <m:t>𝑖</m:t>
                        </m:r>
                      </m:sub>
                    </m:sSub>
                  </m:oMath>
                </a14:m>
                <a:r>
                  <a:rPr lang="en-US" altLang="zh-CN" sz="2215" dirty="0"/>
                  <a:t>: vector</a:t>
                </a:r>
                <a:endParaRPr lang="zh-CN" altLang="en-US" sz="2215" dirty="0"/>
              </a:p>
              <a:p>
                <a:endParaRPr lang="en-US" altLang="zh-CN" sz="2585" dirty="0"/>
              </a:p>
              <a:p>
                <a:endParaRPr lang="en-US" sz="2585" dirty="0"/>
              </a:p>
            </p:txBody>
          </p:sp>
        </mc:Choice>
        <mc:Fallback xmlns="">
          <p:sp>
            <p:nvSpPr>
              <p:cNvPr id="42" name="Content Placeholder 21"/>
              <p:cNvSpPr txBox="1">
                <a:spLocks noRot="1" noChangeAspect="1" noMove="1" noResize="1" noEditPoints="1" noAdjustHandles="1" noChangeArrowheads="1" noChangeShapeType="1" noTextEdit="1"/>
              </p:cNvSpPr>
              <p:nvPr/>
            </p:nvSpPr>
            <p:spPr>
              <a:xfrm>
                <a:off x="395536" y="1600200"/>
                <a:ext cx="4038600" cy="4525963"/>
              </a:xfrm>
              <a:prstGeom prst="rect">
                <a:avLst/>
              </a:prstGeom>
              <a:blipFill rotWithShape="1">
                <a:blip r:embed="rId9"/>
                <a:stretch>
                  <a:fillRect l="-1360"/>
                </a:stretch>
              </a:blipFill>
            </p:spPr>
            <p:txBody>
              <a:bodyPr/>
              <a:lstStyle/>
              <a:p>
                <a:r>
                  <a:rPr lang="en-US">
                    <a:noFill/>
                  </a:rPr>
                  <a:t> </a:t>
                </a:r>
              </a:p>
            </p:txBody>
          </p:sp>
        </mc:Fallback>
      </mc:AlternateContent>
      <p:sp>
        <p:nvSpPr>
          <p:cNvPr id="43" name="Rectangle 42"/>
          <p:cNvSpPr/>
          <p:nvPr/>
        </p:nvSpPr>
        <p:spPr>
          <a:xfrm>
            <a:off x="814145" y="1969034"/>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i="1" dirty="0">
                <a:ln w="0"/>
                <a:solidFill>
                  <a:schemeClr val="tx1"/>
                </a:solidFill>
                <a:effectLst>
                  <a:outerShdw blurRad="38100" dist="19050" dir="2700000" algn="tl" rotWithShape="0">
                    <a:schemeClr val="dk1">
                      <a:alpha val="40000"/>
                    </a:schemeClr>
                  </a:outerShdw>
                </a:effectLst>
                <a:latin typeface="Calibri"/>
              </a:rPr>
              <a:t>A</a:t>
            </a:r>
            <a:endParaRPr lang="zh-CN" altLang="en-US" sz="1662" i="1" dirty="0">
              <a:ln w="0"/>
              <a:solidFill>
                <a:schemeClr val="tx1"/>
              </a:solidFill>
              <a:effectLst>
                <a:outerShdw blurRad="38100" dist="19050" dir="2700000" algn="tl" rotWithShape="0">
                  <a:schemeClr val="dk1">
                    <a:alpha val="40000"/>
                  </a:schemeClr>
                </a:outerShdw>
              </a:effectLst>
              <a:latin typeface="Calibri"/>
            </a:endParaRPr>
          </a:p>
        </p:txBody>
      </p:sp>
      <p:sp>
        <p:nvSpPr>
          <p:cNvPr id="44" name="Rectangle 43"/>
          <p:cNvSpPr/>
          <p:nvPr/>
        </p:nvSpPr>
        <p:spPr>
          <a:xfrm>
            <a:off x="2666713" y="1969034"/>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45" name="Rectangle 44"/>
          <p:cNvSpPr/>
          <p:nvPr/>
        </p:nvSpPr>
        <p:spPr>
          <a:xfrm>
            <a:off x="2965473" y="1969034"/>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46" name="Rectangle 45"/>
          <p:cNvSpPr/>
          <p:nvPr/>
        </p:nvSpPr>
        <p:spPr>
          <a:xfrm>
            <a:off x="3291398" y="1969034"/>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47" name="Rectangle 46"/>
          <p:cNvSpPr/>
          <p:nvPr/>
        </p:nvSpPr>
        <p:spPr>
          <a:xfrm>
            <a:off x="3112425" y="1969034"/>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48" name="Rectangle 47"/>
          <p:cNvSpPr/>
          <p:nvPr/>
        </p:nvSpPr>
        <p:spPr>
          <a:xfrm>
            <a:off x="2965827" y="2135188"/>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49" name="Rectangle 48"/>
          <p:cNvSpPr/>
          <p:nvPr/>
        </p:nvSpPr>
        <p:spPr>
          <a:xfrm>
            <a:off x="3112784" y="2136675"/>
            <a:ext cx="135000"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50" name="Rectangle 49"/>
          <p:cNvSpPr/>
          <p:nvPr/>
        </p:nvSpPr>
        <p:spPr>
          <a:xfrm>
            <a:off x="2766116" y="1969034"/>
            <a:ext cx="103786" cy="1897049"/>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51" name="Rectangle 50"/>
          <p:cNvSpPr/>
          <p:nvPr/>
        </p:nvSpPr>
        <p:spPr>
          <a:xfrm>
            <a:off x="3291398" y="2125539"/>
            <a:ext cx="1060386"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52" name="TextBox 51"/>
              <p:cNvSpPr txBox="1"/>
              <p:nvPr/>
            </p:nvSpPr>
            <p:spPr>
              <a:xfrm>
                <a:off x="524208" y="278971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524208" y="2736441"/>
                <a:ext cx="250838" cy="276999"/>
              </a:xfrm>
              <a:prstGeom prst="rect">
                <a:avLst/>
              </a:prstGeom>
              <a:blipFill rotWithShape="1">
                <a:blip r:embed="rId10"/>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71620" y="3866088"/>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171620" y="3902509"/>
                <a:ext cx="241220" cy="276999"/>
              </a:xfrm>
              <a:prstGeom prst="rect">
                <a:avLst/>
              </a:prstGeom>
              <a:blipFill rotWithShape="1">
                <a:blip r:embed="rId11"/>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909778" y="2789718"/>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909774" y="2736441"/>
                <a:ext cx="226023" cy="276999"/>
              </a:xfrm>
              <a:prstGeom prst="rect">
                <a:avLst/>
              </a:prstGeom>
              <a:blipFill rotWithShape="1">
                <a:blip r:embed="rId12"/>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2396416" y="278971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396416" y="2736441"/>
                <a:ext cx="250838" cy="276999"/>
              </a:xfrm>
              <a:prstGeom prst="rect">
                <a:avLst/>
              </a:prstGeom>
              <a:blipFill rotWithShape="1">
                <a:blip r:embed="rId13"/>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2666712" y="1700811"/>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2666710" y="1556792"/>
                <a:ext cx="216085" cy="276999"/>
              </a:xfrm>
              <a:prstGeom prst="rect">
                <a:avLst/>
              </a:prstGeom>
              <a:blipFill rotWithShape="1">
                <a:blip r:embed="rId14"/>
                <a:stretch>
                  <a:fillRect l="-25000" r="-2222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017863" y="1711505"/>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017862" y="1568377"/>
                <a:ext cx="179536" cy="276999"/>
              </a:xfrm>
              <a:prstGeom prst="rect">
                <a:avLst/>
              </a:prstGeom>
              <a:blipFill rotWithShape="1">
                <a:blip r:embed="rId15"/>
                <a:stretch>
                  <a:fillRect l="-30000" r="-30000" b="-6522"/>
                </a:stretch>
              </a:blipFill>
            </p:spPr>
            <p:txBody>
              <a:bodyPr/>
              <a:lstStyle/>
              <a:p>
                <a:r>
                  <a:rPr lang="en-US">
                    <a:noFill/>
                  </a:rPr>
                  <a:t> </a:t>
                </a:r>
              </a:p>
            </p:txBody>
          </p:sp>
        </mc:Fallback>
      </mc:AlternateContent>
      <p:sp>
        <p:nvSpPr>
          <p:cNvPr id="58" name="TextBox 57"/>
          <p:cNvSpPr txBox="1"/>
          <p:nvPr/>
        </p:nvSpPr>
        <p:spPr>
          <a:xfrm>
            <a:off x="3682976" y="1711504"/>
            <a:ext cx="218008" cy="255776"/>
          </a:xfrm>
          <a:prstGeom prst="rect">
            <a:avLst/>
          </a:prstGeom>
          <a:noFill/>
        </p:spPr>
        <p:txBody>
          <a:bodyPr wrap="none" lIns="0" tIns="0" rIns="0" bIns="0" rtlCol="0">
            <a:spAutoFit/>
          </a:bodyPr>
          <a:lstStyle/>
          <a:p>
            <a:r>
              <a:rPr lang="zh-CN" altLang="en-US" sz="1662" dirty="0"/>
              <a:t>𝑉</a:t>
            </a:r>
            <a:r>
              <a:rPr lang="zh-CN" altLang="en-US" sz="1662" baseline="30000" dirty="0"/>
              <a:t>𝑇</a:t>
            </a:r>
            <a:endParaRPr lang="zh-CN" altLang="en-US" sz="1662" baseline="30000" dirty="0">
              <a:latin typeface="Calibri"/>
            </a:endParaRPr>
          </a:p>
        </p:txBody>
      </p:sp>
      <mc:AlternateContent xmlns:mc="http://schemas.openxmlformats.org/markup-compatibility/2006" xmlns:a14="http://schemas.microsoft.com/office/drawing/2010/main">
        <mc:Choice Requires="a14">
          <p:sp>
            <p:nvSpPr>
              <p:cNvPr id="59" name="TextBox 58"/>
              <p:cNvSpPr txBox="1"/>
              <p:nvPr/>
            </p:nvSpPr>
            <p:spPr>
              <a:xfrm>
                <a:off x="3685872" y="2308904"/>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685872" y="2215560"/>
                <a:ext cx="241220" cy="276999"/>
              </a:xfrm>
              <a:prstGeom prst="rect">
                <a:avLst/>
              </a:prstGeom>
              <a:blipFill rotWithShape="1">
                <a:blip r:embed="rId16"/>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6434212" y="4558974"/>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latin typeface="Calibri"/>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6434209" y="4653136"/>
                <a:ext cx="226023" cy="276999"/>
              </a:xfrm>
              <a:prstGeom prst="rect">
                <a:avLst/>
              </a:prstGeom>
              <a:blipFill rotWithShape="1">
                <a:blip r:embed="rId17"/>
                <a:stretch>
                  <a:fillRect l="-21053" r="-18421" b="-6522"/>
                </a:stretch>
              </a:blipFill>
            </p:spPr>
            <p:txBody>
              <a:bodyPr/>
              <a:lstStyle/>
              <a:p>
                <a:r>
                  <a:rPr lang="en-US">
                    <a:noFill/>
                  </a:rPr>
                  <a:t> </a:t>
                </a:r>
              </a:p>
            </p:txBody>
          </p:sp>
        </mc:Fallback>
      </mc:AlternateContent>
      <p:sp>
        <p:nvSpPr>
          <p:cNvPr id="61" name="Rectangle 60"/>
          <p:cNvSpPr/>
          <p:nvPr/>
        </p:nvSpPr>
        <p:spPr>
          <a:xfrm>
            <a:off x="6919378" y="4266107"/>
            <a:ext cx="103786" cy="1897049"/>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62" name="Rectangle 61"/>
          <p:cNvSpPr/>
          <p:nvPr/>
        </p:nvSpPr>
        <p:spPr>
          <a:xfrm>
            <a:off x="7092280" y="4266107"/>
            <a:ext cx="135000"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63" name="TextBox 62"/>
              <p:cNvSpPr txBox="1"/>
              <p:nvPr/>
            </p:nvSpPr>
            <p:spPr>
              <a:xfrm>
                <a:off x="6862677" y="3986896"/>
                <a:ext cx="689612"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62" i="1">
                              <a:latin typeface="Cambria Math" panose="02040503050406030204" pitchFamily="18" charset="0"/>
                            </a:rPr>
                          </m:ctrlPr>
                        </m:sSubPr>
                        <m:e>
                          <m:r>
                            <a:rPr lang="zh-CN" altLang="en-US" sz="1662" i="1">
                              <a:latin typeface="Cambria Math"/>
                            </a:rPr>
                            <m:t>𝜎</m:t>
                          </m:r>
                        </m:e>
                        <m:sub>
                          <m:r>
                            <a:rPr lang="en-US" altLang="zh-CN" sz="1662" i="1">
                              <a:latin typeface="Cambria Math"/>
                            </a:rPr>
                            <m:t>2</m:t>
                          </m:r>
                        </m:sub>
                      </m:sSub>
                      <m:sSub>
                        <m:sSubPr>
                          <m:ctrlPr>
                            <a:rPr lang="en-US" altLang="zh-CN" sz="1662" i="1">
                              <a:latin typeface="Cambria Math" panose="02040503050406030204" pitchFamily="18" charset="0"/>
                            </a:rPr>
                          </m:ctrlPr>
                        </m:sSubPr>
                        <m:e>
                          <m:r>
                            <a:rPr lang="en-US" altLang="zh-CN" sz="1662" i="1">
                              <a:latin typeface="Cambria Math"/>
                            </a:rPr>
                            <m:t>𝑢</m:t>
                          </m:r>
                        </m:e>
                        <m:sub>
                          <m:r>
                            <a:rPr lang="en-US" altLang="zh-CN" sz="1662" i="1">
                              <a:latin typeface="Cambria Math"/>
                            </a:rPr>
                            <m:t>2</m:t>
                          </m:r>
                        </m:sub>
                      </m:sSub>
                      <m:sSub>
                        <m:sSubPr>
                          <m:ctrlPr>
                            <a:rPr lang="en-US" altLang="zh-CN" sz="1662" i="1">
                              <a:latin typeface="Cambria Math" panose="02040503050406030204" pitchFamily="18" charset="0"/>
                            </a:rPr>
                          </m:ctrlPr>
                        </m:sSubPr>
                        <m:e>
                          <m:r>
                            <a:rPr lang="en-US" altLang="zh-CN" sz="1662" i="1">
                              <a:latin typeface="Cambria Math"/>
                            </a:rPr>
                            <m:t>𝑣</m:t>
                          </m:r>
                        </m:e>
                        <m:sub>
                          <m:r>
                            <a:rPr lang="en-US" altLang="zh-CN" sz="1662" i="1">
                              <a:latin typeface="Cambria Math"/>
                            </a:rPr>
                            <m:t>2</m:t>
                          </m:r>
                        </m:sub>
                      </m:sSub>
                    </m:oMath>
                  </m:oMathPara>
                </a14:m>
                <a:endParaRPr lang="zh-CN" altLang="en-US" sz="1662" dirty="0">
                  <a:latin typeface="Calibri"/>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6862674" y="4033384"/>
                <a:ext cx="749629" cy="276999"/>
              </a:xfrm>
              <a:prstGeom prst="rect">
                <a:avLst/>
              </a:prstGeom>
              <a:blipFill rotWithShape="1">
                <a:blip r:embed="rId18"/>
                <a:stretch>
                  <a:fillRect l="-4065" r="-3252" b="-15556"/>
                </a:stretch>
              </a:blipFill>
            </p:spPr>
            <p:txBody>
              <a:bodyPr/>
              <a:lstStyle/>
              <a:p>
                <a:r>
                  <a:rPr lang="en-US">
                    <a:noFill/>
                  </a:rPr>
                  <a:t> </a:t>
                </a:r>
              </a:p>
            </p:txBody>
          </p:sp>
        </mc:Fallback>
      </mc:AlternateContent>
    </p:spTree>
    <p:extLst>
      <p:ext uri="{BB962C8B-B14F-4D97-AF65-F5344CB8AC3E}">
        <p14:creationId xmlns:p14="http://schemas.microsoft.com/office/powerpoint/2010/main" val="273585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4" grpId="0"/>
      <p:bldP spid="23" grpId="0" animBg="1"/>
      <p:bldP spid="24" grpId="0" animBg="1"/>
      <p:bldP spid="25" grpId="0" animBg="1"/>
      <p:bldP spid="26" grpId="0" animBg="1"/>
      <p:bldP spid="31" grpId="0" animBg="1"/>
      <p:bldP spid="32" grpId="0"/>
      <p:bldP spid="33" grpId="0"/>
      <p:bldP spid="34" grpId="0"/>
      <p:bldP spid="35" grpId="0"/>
      <p:bldP spid="36" grpId="0"/>
      <p:bldP spid="39" grpId="0"/>
      <p:bldP spid="60" grpId="0"/>
      <p:bldP spid="61" grpId="0" animBg="1"/>
      <p:bldP spid="62" grpId="0" animBg="1"/>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Properties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It is always possible to do SVD, i.e. decompose a matrix 𝐴 into </a:t>
                </a:r>
                <a14:m>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𝑈</m:t>
                    </m:r>
                    <m:r>
                      <a:rPr lang="en-US" b="0" i="1" smtClean="0">
                        <a:latin typeface="Cambria Math"/>
                        <a:sym typeface="Symbol"/>
                      </a:rPr>
                      <m:t></m:t>
                    </m:r>
                    <m:sSup>
                      <m:sSupPr>
                        <m:ctrlPr>
                          <a:rPr lang="en-US" b="0" i="1" smtClean="0">
                            <a:latin typeface="Cambria Math" panose="02040503050406030204" pitchFamily="18" charset="0"/>
                            <a:sym typeface="Symbol"/>
                          </a:rPr>
                        </m:ctrlPr>
                      </m:sSupPr>
                      <m:e>
                        <m:r>
                          <a:rPr lang="en-US" i="1">
                            <a:latin typeface="Cambria Math"/>
                            <a:sym typeface="Symbol"/>
                          </a:rPr>
                          <m:t>𝑉</m:t>
                        </m:r>
                      </m:e>
                      <m:sup>
                        <m:r>
                          <a:rPr lang="en-US" b="0" i="1" smtClean="0">
                            <a:latin typeface="Cambria Math"/>
                            <a:sym typeface="Symbol"/>
                          </a:rPr>
                          <m:t>𝑇</m:t>
                        </m:r>
                      </m:sup>
                    </m:sSup>
                  </m:oMath>
                </a14:m>
                <a:r>
                  <a:rPr lang="en-US" dirty="0"/>
                  <a:t>, where</a:t>
                </a:r>
              </a:p>
              <a:p>
                <a:r>
                  <a:rPr lang="en-US" dirty="0"/>
                  <a:t>𝑈</a:t>
                </a:r>
                <a:r>
                  <a:rPr lang="en-US" dirty="0" smtClean="0"/>
                  <a:t>, </a:t>
                </a:r>
                <a:r>
                  <a:rPr lang="en-US" dirty="0" smtClean="0">
                    <a:sym typeface="Symbol"/>
                  </a:rPr>
                  <a:t></a:t>
                </a:r>
                <a:r>
                  <a:rPr lang="el-GR" dirty="0" smtClean="0"/>
                  <a:t>,</a:t>
                </a:r>
                <a:r>
                  <a:rPr lang="en-US" dirty="0" smtClean="0"/>
                  <a:t> 𝑉</a:t>
                </a:r>
                <a:r>
                  <a:rPr lang="en-US" dirty="0"/>
                  <a:t>: unique </a:t>
                </a:r>
              </a:p>
              <a:p>
                <a:r>
                  <a:rPr lang="en-US" dirty="0"/>
                  <a:t>𝑈,𝑉: column orthonormal</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𝑈</m:t>
                        </m:r>
                      </m:e>
                      <m:sup>
                        <m:r>
                          <a:rPr lang="en-US" b="0" i="1" smtClean="0">
                            <a:latin typeface="Cambria Math"/>
                          </a:rPr>
                          <m:t>𝑇</m:t>
                        </m:r>
                      </m:sup>
                    </m:sSup>
                    <m:r>
                      <a:rPr lang="en-US" b="0" i="1" smtClean="0">
                        <a:latin typeface="Cambria Math"/>
                      </a:rPr>
                      <m:t>𝑈</m:t>
                    </m:r>
                    <m:r>
                      <a:rPr lang="en-US" b="0" i="1" smtClean="0">
                        <a:latin typeface="Cambria Math"/>
                      </a:rPr>
                      <m:t>=</m:t>
                    </m:r>
                    <m:r>
                      <a:rPr lang="en-US" b="0" i="1" smtClean="0">
                        <a:latin typeface="Cambria Math"/>
                      </a:rPr>
                      <m:t>𝐼</m:t>
                    </m:r>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a:rPr>
                          <m:t>𝑉</m:t>
                        </m:r>
                      </m:e>
                      <m:sup>
                        <m:r>
                          <a:rPr lang="en-US" i="1">
                            <a:latin typeface="Cambria Math"/>
                          </a:rPr>
                          <m:t>𝑇</m:t>
                        </m:r>
                      </m:sup>
                    </m:sSup>
                    <m:r>
                      <a:rPr lang="en-US" b="0" i="1" smtClean="0">
                        <a:latin typeface="Cambria Math"/>
                      </a:rPr>
                      <m:t>𝑉</m:t>
                    </m:r>
                    <m:r>
                      <a:rPr lang="en-US" i="1">
                        <a:latin typeface="Cambria Math"/>
                      </a:rPr>
                      <m:t>=</m:t>
                    </m:r>
                    <m:r>
                      <a:rPr lang="en-US" i="1">
                        <a:latin typeface="Cambria Math"/>
                      </a:rPr>
                      <m:t>𝐼</m:t>
                    </m:r>
                  </m:oMath>
                </a14:m>
                <a:r>
                  <a:rPr lang="en-US" dirty="0"/>
                  <a:t> (𝐼: identity matrix)</a:t>
                </a:r>
              </a:p>
              <a:p>
                <a:r>
                  <a:rPr lang="el-GR" dirty="0" smtClean="0">
                    <a:sym typeface="Symbol"/>
                  </a:rPr>
                  <a:t></a:t>
                </a:r>
                <a:r>
                  <a:rPr lang="el-GR" dirty="0" smtClean="0"/>
                  <a:t>: </a:t>
                </a:r>
                <a:r>
                  <a:rPr lang="en-US" dirty="0"/>
                  <a:t>diagonal</a:t>
                </a:r>
              </a:p>
              <a:p>
                <a:pPr lvl="1"/>
                <a:r>
                  <a:rPr lang="en-US" dirty="0"/>
                  <a:t>Entries (singular values) are </a:t>
                </a:r>
                <a:r>
                  <a:rPr lang="en-US" dirty="0" smtClean="0"/>
                  <a:t>non-negative,</a:t>
                </a:r>
                <a:endParaRPr lang="en-US" dirty="0"/>
              </a:p>
              <a:p>
                <a:pPr lvl="1"/>
                <a:r>
                  <a:rPr lang="en-US" dirty="0"/>
                  <a:t>Sorted in decreasing order (</a:t>
                </a:r>
                <a:r>
                  <a:rPr lang="en-US" dirty="0" smtClean="0"/>
                  <a:t>𝜎</a:t>
                </a:r>
                <a:r>
                  <a:rPr lang="en-US" baseline="-25000" dirty="0" smtClean="0"/>
                  <a:t>1 </a:t>
                </a:r>
                <a:r>
                  <a:rPr lang="en-US" dirty="0" smtClean="0"/>
                  <a:t>≥ 𝜎</a:t>
                </a:r>
                <a:r>
                  <a:rPr lang="en-US" baseline="-25000" dirty="0" smtClean="0"/>
                  <a:t>2 </a:t>
                </a:r>
                <a:r>
                  <a:rPr lang="en-US" dirty="0" smtClean="0"/>
                  <a:t>≥⋯ ≥ 𝜎</a:t>
                </a:r>
                <a:r>
                  <a:rPr lang="en-US" baseline="-25000" dirty="0" smtClean="0"/>
                  <a:t>r </a:t>
                </a:r>
                <a:r>
                  <a:rPr lang="en-US" dirty="0" smtClean="0"/>
                  <a:t>≥</a:t>
                </a:r>
                <a:r>
                  <a:rPr lang="en-US" baseline="-25000" dirty="0" smtClean="0"/>
                  <a:t> </a:t>
                </a:r>
                <a:r>
                  <a:rPr lang="en-US" dirty="0" smtClean="0"/>
                  <a:t>0</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04" t="-1752" b="-1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89B3E5E-9888-410B-8750-2191BA36B2F2}" type="slidenum">
              <a:rPr lang="en-US" smtClean="0"/>
              <a:t>14</a:t>
            </a:fld>
            <a:endParaRPr lang="en-US"/>
          </a:p>
        </p:txBody>
      </p:sp>
    </p:spTree>
    <p:extLst>
      <p:ext uri="{BB962C8B-B14F-4D97-AF65-F5344CB8AC3E}">
        <p14:creationId xmlns:p14="http://schemas.microsoft.com/office/powerpoint/2010/main" val="1190880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Example</a:t>
            </a:r>
            <a:endParaRPr lang="en-US" dirty="0"/>
          </a:p>
        </p:txBody>
      </p:sp>
      <p:sp>
        <p:nvSpPr>
          <p:cNvPr id="3" name="Content Placeholder 2"/>
          <p:cNvSpPr>
            <a:spLocks noGrp="1"/>
          </p:cNvSpPr>
          <p:nvPr>
            <p:ph idx="1"/>
          </p:nvPr>
        </p:nvSpPr>
        <p:spPr/>
        <p:txBody>
          <a:bodyPr/>
          <a:lstStyle/>
          <a:p>
            <a:r>
              <a:rPr lang="en-US" dirty="0" smtClean="0"/>
              <a:t>We give an example of a simple SVD decomposition</a:t>
            </a:r>
            <a:endParaRPr lang="en-US" dirty="0"/>
          </a:p>
        </p:txBody>
      </p:sp>
      <p:sp>
        <p:nvSpPr>
          <p:cNvPr id="4" name="Slide Number Placeholder 3"/>
          <p:cNvSpPr>
            <a:spLocks noGrp="1"/>
          </p:cNvSpPr>
          <p:nvPr>
            <p:ph type="sldNum" sz="quarter" idx="12"/>
          </p:nvPr>
        </p:nvSpPr>
        <p:spPr/>
        <p:txBody>
          <a:bodyPr/>
          <a:lstStyle/>
          <a:p>
            <a:fld id="{EAE57634-FDE7-4797-91F6-0E7406C687AB}" type="slidenum">
              <a:rPr lang="en-US" smtClean="0"/>
              <a:pPr/>
              <a:t>15</a:t>
            </a:fld>
            <a:endParaRPr lang="en-US"/>
          </a:p>
        </p:txBody>
      </p:sp>
      <p:pic>
        <p:nvPicPr>
          <p:cNvPr id="43012" name="Picture 4" descr="http://latex.codecogs.com/gif.latex?%5Cdpi%7B200%7D%20%5Chuge%20%5Cleft%5B%20%5Cbegin%7Barray%7D%7Bccccc%7D%201%20%26%200%20%26%200%20%26%200%20%26%202%20%5C%5C%200%20%26%200%20%26%203%20%26%200%20%26%200%20%5C%5C%200%20%26%200%20%26%200%20%26%200%20%26%200%20%5C%5C%200%20%26%204%20%26%200%20%26%200%20%26%200%20%5Cend%7Barray%7D%20%5Cright%20%5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99" y="3288324"/>
            <a:ext cx="1187891" cy="1055077"/>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latex.codecogs.com/gif.latex?%5Cdpi%7B200%7D%20%5Chuge%20%5Cleft%5B%20%5Cbegin%7Barray%7D%7Bccccc%7D%204%20%26%200%20%26%200%20%26%200%20%26%200%20%5C%5C%200%20%26%203%20%26%200%20%26%200%20%26%200%20%5C%5C%200%20%26%200%20%26%20%5Csqrt%7B5%7D%20%26%200%20%26%200%20%5C%5C%200%20%26%200%20%26%200%20%26%200%20%26%200%20%5Cend%7Barray%7D%20%5Cright%20%5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8390" y="3288324"/>
            <a:ext cx="1384722" cy="1055077"/>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latex.codecogs.com/gif.latex?%5Cdpi%7B200%7D%20%5Chuge%20%5Cleft%5B%20%5Cbegin%7Barray%7D%7Bccccc%7D%200%20%26%201%20%26%200%20%26%200%20%26%200%20%5C%5C%200%20%26%200%20%26%201%20%26%200%20%26%200%20%5C%5C%20%5Csqrt%7B0.2%7D%20%26%200%20%26%200%20%26%200%20%26%20%5Csqrt%7B0.8%7D%20%5C%5C%200%20%26%200%20%26%200%20%26%201%20%26%200%20%5C%5C%20-%5Csqrt%7B0.8%7D%20%26%200%20%26%200%20%26%200%20%26%20%5Csqrt%7B0.2%7D%20%5Cend%7Barray%7D%20%5Cright%20%5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0990" y="3288327"/>
            <a:ext cx="2035811" cy="1266091"/>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latex.codecogs.com/gif.latex?%5Cdpi%7B200%7D%20%5Chuge%20%5Cleft%5B%20%5Cbegin%7Barray%7D%7Bcccc%7D%200%20%26%200%20%26%201%20%26%200%20%5C%5C%200%20%26%201%20%26%200%20%26%200%20%5C%5C%200%20%26%200%20%26%200%20%26%20-1%20%5C%5C%201%20%26%200%20%26%200%20%26%200%20%5Cend%7Barray%7D%20%5Cright%20%5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264812"/>
            <a:ext cx="1193186" cy="1078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3640016"/>
            <a:ext cx="290464" cy="348109"/>
          </a:xfrm>
          <a:prstGeom prst="rect">
            <a:avLst/>
          </a:prstGeom>
          <a:noFill/>
        </p:spPr>
        <p:txBody>
          <a:bodyPr wrap="none" rtlCol="0">
            <a:spAutoFit/>
          </a:bodyPr>
          <a:lstStyle/>
          <a:p>
            <a:r>
              <a:rPr lang="en-US" sz="1662" dirty="0"/>
              <a:t>=</a:t>
            </a:r>
          </a:p>
        </p:txBody>
      </p:sp>
      <p:pic>
        <p:nvPicPr>
          <p:cNvPr id="43020" name="Picture 12" descr="http://latex.codecogs.com/gif.latex?%5Cdpi%7B200%7D%20%5Chuge%20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1277" y="4835769"/>
            <a:ext cx="223838" cy="211015"/>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http://latex.codecogs.com/gif.latex?%5Cdpi%7B200%7D%20%5Chuge%20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8327" y="4835772"/>
            <a:ext cx="223838" cy="215412"/>
          </a:xfrm>
          <a:prstGeom prst="rect">
            <a:avLst/>
          </a:prstGeom>
          <a:noFill/>
          <a:extLst>
            <a:ext uri="{909E8E84-426E-40DD-AFC4-6F175D3DCCD1}">
              <a14:hiddenFill xmlns:a14="http://schemas.microsoft.com/office/drawing/2010/main">
                <a:solidFill>
                  <a:srgbClr val="FFFFFF"/>
                </a:solidFill>
              </a14:hiddenFill>
            </a:ext>
          </a:extLst>
        </p:spPr>
      </p:pic>
      <p:pic>
        <p:nvPicPr>
          <p:cNvPr id="43024" name="Picture 16" descr="http://latex.codecogs.com/gif.latex?%5Cdpi%7B200%7D%20%5Chuge%20%5CSigm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4817" y="4816987"/>
            <a:ext cx="211871" cy="2297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7400137" y="4694986"/>
                <a:ext cx="509370" cy="480966"/>
              </a:xfrm>
              <a:prstGeom prst="rect">
                <a:avLst/>
              </a:prstGeom>
              <a:noFill/>
            </p:spPr>
            <p:txBody>
              <a:bodyPr wrap="none" rtlCol="0">
                <a:spAutoFit/>
              </a:bodyPr>
              <a:lstStyle/>
              <a:p>
                <a14:m>
                  <m:oMath xmlns:m="http://schemas.openxmlformats.org/officeDocument/2006/math">
                    <m:r>
                      <a:rPr lang="en-US" sz="2585" i="1">
                        <a:latin typeface="Cambria Math" panose="02040503050406030204" pitchFamily="18" charset="0"/>
                      </a:rPr>
                      <m:t>𝑉</m:t>
                    </m:r>
                  </m:oMath>
                </a14:m>
                <a:r>
                  <a:rPr lang="en-US" sz="2585" i="1" baseline="30000" dirty="0"/>
                  <a:t>T</a:t>
                </a:r>
              </a:p>
            </p:txBody>
          </p:sp>
        </mc:Choice>
        <mc:Fallback xmlns="">
          <p:sp>
            <p:nvSpPr>
              <p:cNvPr id="6" name="TextBox 5"/>
              <p:cNvSpPr txBox="1">
                <a:spLocks noRot="1" noChangeAspect="1" noMove="1" noResize="1" noEditPoints="1" noAdjustHandles="1" noChangeArrowheads="1" noChangeShapeType="1" noTextEdit="1"/>
              </p:cNvSpPr>
              <p:nvPr/>
            </p:nvSpPr>
            <p:spPr>
              <a:xfrm>
                <a:off x="7400134" y="4800485"/>
                <a:ext cx="537519" cy="513282"/>
              </a:xfrm>
              <a:prstGeom prst="rect">
                <a:avLst/>
              </a:prstGeom>
              <a:blipFill rotWithShape="0">
                <a:blip r:embed="rId10"/>
                <a:stretch>
                  <a:fillRect t="-4706" r="-9091"/>
                </a:stretch>
              </a:blipFill>
            </p:spPr>
            <p:txBody>
              <a:bodyPr/>
              <a:lstStyle/>
              <a:p>
                <a:r>
                  <a:rPr lang="en-US">
                    <a:noFill/>
                  </a:rPr>
                  <a:t> </a:t>
                </a:r>
              </a:p>
            </p:txBody>
          </p:sp>
        </mc:Fallback>
      </mc:AlternateContent>
    </p:spTree>
    <p:extLst>
      <p:ext uri="{BB962C8B-B14F-4D97-AF65-F5344CB8AC3E}">
        <p14:creationId xmlns:p14="http://schemas.microsoft.com/office/powerpoint/2010/main" val="2754653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31" y="3097005"/>
            <a:ext cx="3390900" cy="2039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altLang="zh-CN" dirty="0" smtClean="0">
                <a:latin typeface="Calibri"/>
              </a:rPr>
              <a:t>SVD: Example – Users-to-Movies </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 Users to Movies</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t="-1617"/>
                </a:stretch>
              </a:blipFill>
            </p:spPr>
            <p:txBody>
              <a:bodyPr/>
              <a:lstStyle/>
              <a:p>
                <a:r>
                  <a:rPr lang="en-US">
                    <a:noFill/>
                  </a:rPr>
                  <a:t> </a:t>
                </a:r>
              </a:p>
            </p:txBody>
          </p:sp>
        </mc:Fallback>
      </mc:AlternateContent>
      <p:sp>
        <p:nvSpPr>
          <p:cNvPr id="5" name="Rectangle 4"/>
          <p:cNvSpPr/>
          <p:nvPr/>
        </p:nvSpPr>
        <p:spPr>
          <a:xfrm>
            <a:off x="3729156" y="3536200"/>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6" name="Rectangle 5"/>
          <p:cNvSpPr/>
          <p:nvPr/>
        </p:nvSpPr>
        <p:spPr>
          <a:xfrm>
            <a:off x="4027917" y="3536201"/>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7" name="Rectangle 6"/>
          <p:cNvSpPr/>
          <p:nvPr/>
        </p:nvSpPr>
        <p:spPr>
          <a:xfrm>
            <a:off x="4353842" y="3536201"/>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8" name="Rectangle 7"/>
          <p:cNvSpPr/>
          <p:nvPr/>
        </p:nvSpPr>
        <p:spPr>
          <a:xfrm>
            <a:off x="4174869" y="3536201"/>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9" name="Rectangle 8"/>
          <p:cNvSpPr/>
          <p:nvPr/>
        </p:nvSpPr>
        <p:spPr>
          <a:xfrm>
            <a:off x="4025889" y="3702354"/>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10" name="Rectangle 9"/>
          <p:cNvSpPr/>
          <p:nvPr/>
        </p:nvSpPr>
        <p:spPr>
          <a:xfrm>
            <a:off x="4174823" y="3701645"/>
            <a:ext cx="135000"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11" name="Rectangle 10"/>
          <p:cNvSpPr/>
          <p:nvPr/>
        </p:nvSpPr>
        <p:spPr>
          <a:xfrm>
            <a:off x="3828558" y="3536200"/>
            <a:ext cx="103786" cy="1897049"/>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12" name="Rectangle 11"/>
          <p:cNvSpPr/>
          <p:nvPr/>
        </p:nvSpPr>
        <p:spPr>
          <a:xfrm>
            <a:off x="4353841" y="3692705"/>
            <a:ext cx="1060386"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13" name="TextBox 12"/>
              <p:cNvSpPr txBox="1"/>
              <p:nvPr/>
            </p:nvSpPr>
            <p:spPr>
              <a:xfrm>
                <a:off x="1304916" y="4438693"/>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304916" y="4522831"/>
                <a:ext cx="250838" cy="276999"/>
              </a:xfrm>
              <a:prstGeom prst="rect">
                <a:avLst/>
              </a:prstGeom>
              <a:blipFill rotWithShape="1">
                <a:blip r:embed="rId5"/>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34063" y="5433255"/>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34063" y="5600273"/>
                <a:ext cx="241220" cy="276999"/>
              </a:xfrm>
              <a:prstGeom prst="rect">
                <a:avLst/>
              </a:prstGeom>
              <a:blipFill rotWithShape="1">
                <a:blip r:embed="rId6"/>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193852" y="4356884"/>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93849" y="4434205"/>
                <a:ext cx="226023" cy="276999"/>
              </a:xfrm>
              <a:prstGeom prst="rect">
                <a:avLst/>
              </a:prstGeom>
              <a:blipFill rotWithShape="1">
                <a:blip r:embed="rId7"/>
                <a:stretch>
                  <a:fillRect l="-13514" r="-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457066" y="4356884"/>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457066" y="4434205"/>
                <a:ext cx="250838" cy="276999"/>
              </a:xfrm>
              <a:prstGeom prst="rect">
                <a:avLst/>
              </a:prstGeom>
              <a:blipFill rotWithShape="1">
                <a:blip r:embed="rId8"/>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729156" y="3267978"/>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729154" y="3254556"/>
                <a:ext cx="216085" cy="276999"/>
              </a:xfrm>
              <a:prstGeom prst="rect">
                <a:avLst/>
              </a:prstGeom>
              <a:blipFill rotWithShape="1">
                <a:blip r:embed="rId9"/>
                <a:stretch>
                  <a:fillRect l="-28571" r="-2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0306" y="3278671"/>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80305" y="3266141"/>
                <a:ext cx="179536" cy="276999"/>
              </a:xfrm>
              <a:prstGeom prst="rect">
                <a:avLst/>
              </a:prstGeom>
              <a:blipFill rotWithShape="1">
                <a:blip r:embed="rId10"/>
                <a:stretch>
                  <a:fillRect l="-30000"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745421" y="3278668"/>
                <a:ext cx="254749" cy="249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62" i="1">
                          <a:latin typeface="Cambria Math" panose="02040503050406030204" pitchFamily="18" charset="0"/>
                        </a:rPr>
                        <m:t>𝑉</m:t>
                      </m:r>
                      <m:r>
                        <a:rPr lang="zh-CN" altLang="en-US" sz="1662" i="1" baseline="30000">
                          <a:latin typeface="Cambria Math" panose="02040503050406030204" pitchFamily="18" charset="0"/>
                        </a:rPr>
                        <m:t>𝑇</m:t>
                      </m:r>
                    </m:oMath>
                  </m:oMathPara>
                </a14:m>
                <a:endParaRPr lang="zh-CN" altLang="en-US" sz="1662" baseline="30000" dirty="0">
                  <a:latin typeface="Calibri"/>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745419" y="3266140"/>
                <a:ext cx="275973" cy="270652"/>
              </a:xfrm>
              <a:prstGeom prst="rect">
                <a:avLst/>
              </a:prstGeom>
              <a:blipFill rotWithShape="1">
                <a:blip r:embed="rId11"/>
                <a:stretch>
                  <a:fillRect l="-21739" r="-13043"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748316" y="3876070"/>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748316" y="3913323"/>
                <a:ext cx="241220" cy="276999"/>
              </a:xfrm>
              <a:prstGeom prst="rect">
                <a:avLst/>
              </a:prstGeom>
              <a:blipFill rotWithShape="1">
                <a:blip r:embed="rId12"/>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642153" y="3636775"/>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642152" y="3654087"/>
                <a:ext cx="1471236" cy="1815241"/>
              </a:xfrm>
              <a:prstGeom prst="rect">
                <a:avLst/>
              </a:prstGeom>
              <a:blipFill rotWithShape="1">
                <a:blip r:embed="rId13"/>
                <a:stretch>
                  <a:fillRect/>
                </a:stretch>
              </a:blipFill>
            </p:spPr>
            <p:txBody>
              <a:bodyPr/>
              <a:lstStyle/>
              <a:p>
                <a:r>
                  <a:rPr lang="en-US">
                    <a:noFill/>
                  </a:rPr>
                  <a:t> </a:t>
                </a:r>
              </a:p>
            </p:txBody>
          </p:sp>
        </mc:Fallback>
      </mc:AlternateContent>
      <p:sp>
        <p:nvSpPr>
          <p:cNvPr id="22" name="Left Brace 21"/>
          <p:cNvSpPr/>
          <p:nvPr/>
        </p:nvSpPr>
        <p:spPr>
          <a:xfrm>
            <a:off x="1498387" y="3775782"/>
            <a:ext cx="143766" cy="708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3" name="Left Brace 22"/>
          <p:cNvSpPr/>
          <p:nvPr/>
        </p:nvSpPr>
        <p:spPr>
          <a:xfrm>
            <a:off x="1498387" y="4714545"/>
            <a:ext cx="143766" cy="582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4" name="TextBox 23"/>
          <p:cNvSpPr txBox="1"/>
          <p:nvPr/>
        </p:nvSpPr>
        <p:spPr>
          <a:xfrm>
            <a:off x="899592" y="3952175"/>
            <a:ext cx="674758" cy="348109"/>
          </a:xfrm>
          <a:prstGeom prst="rect">
            <a:avLst/>
          </a:prstGeom>
          <a:noFill/>
        </p:spPr>
        <p:txBody>
          <a:bodyPr wrap="square" rtlCol="0">
            <a:spAutoFit/>
          </a:bodyPr>
          <a:lstStyle/>
          <a:p>
            <a:r>
              <a:rPr lang="en-US" altLang="zh-CN" sz="1662" dirty="0" err="1">
                <a:solidFill>
                  <a:schemeClr val="accent6">
                    <a:lumMod val="50000"/>
                  </a:schemeClr>
                </a:solidFill>
                <a:latin typeface="Calibri"/>
              </a:rPr>
              <a:t>SciFi</a:t>
            </a:r>
            <a:endParaRPr lang="zh-CN" altLang="en-US" sz="1662" dirty="0">
              <a:solidFill>
                <a:schemeClr val="accent6">
                  <a:lumMod val="50000"/>
                </a:schemeClr>
              </a:solidFill>
              <a:latin typeface="Calibri"/>
            </a:endParaRPr>
          </a:p>
        </p:txBody>
      </p:sp>
      <p:sp>
        <p:nvSpPr>
          <p:cNvPr id="25" name="TextBox 24"/>
          <p:cNvSpPr txBox="1"/>
          <p:nvPr/>
        </p:nvSpPr>
        <p:spPr>
          <a:xfrm>
            <a:off x="467546" y="4793487"/>
            <a:ext cx="1083472" cy="348109"/>
          </a:xfrm>
          <a:prstGeom prst="rect">
            <a:avLst/>
          </a:prstGeom>
          <a:noFill/>
        </p:spPr>
        <p:txBody>
          <a:bodyPr wrap="square" rtlCol="0">
            <a:spAutoFit/>
          </a:bodyPr>
          <a:lstStyle/>
          <a:p>
            <a:r>
              <a:rPr lang="en-US" altLang="zh-CN" sz="1662" dirty="0">
                <a:solidFill>
                  <a:schemeClr val="accent6">
                    <a:lumMod val="50000"/>
                  </a:schemeClr>
                </a:solidFill>
                <a:latin typeface="Calibri"/>
              </a:rPr>
              <a:t>Romance</a:t>
            </a:r>
            <a:endParaRPr lang="zh-CN" altLang="en-US" sz="1662" dirty="0">
              <a:solidFill>
                <a:schemeClr val="accent6">
                  <a:lumMod val="50000"/>
                </a:schemeClr>
              </a:solidFill>
              <a:latin typeface="Calibri"/>
            </a:endParaRPr>
          </a:p>
        </p:txBody>
      </p:sp>
      <p:cxnSp>
        <p:nvCxnSpPr>
          <p:cNvPr id="27" name="Straight Arrow Connector 26"/>
          <p:cNvCxnSpPr/>
          <p:nvPr/>
        </p:nvCxnSpPr>
        <p:spPr>
          <a:xfrm flipH="1" flipV="1">
            <a:off x="4025892" y="4694381"/>
            <a:ext cx="911890" cy="602978"/>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0" idx="2"/>
          </p:cNvCxnSpPr>
          <p:nvPr/>
        </p:nvCxnSpPr>
        <p:spPr>
          <a:xfrm flipH="1" flipV="1">
            <a:off x="4858346" y="4131846"/>
            <a:ext cx="356570" cy="1180538"/>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3" idx="0"/>
          </p:cNvCxnSpPr>
          <p:nvPr/>
        </p:nvCxnSpPr>
        <p:spPr>
          <a:xfrm flipV="1">
            <a:off x="5560903" y="4224648"/>
            <a:ext cx="739292" cy="1131954"/>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317556" y="5356602"/>
            <a:ext cx="2486694" cy="1115434"/>
          </a:xfrm>
          <a:prstGeom prst="rect">
            <a:avLst/>
          </a:prstGeom>
          <a:noFill/>
        </p:spPr>
        <p:txBody>
          <a:bodyPr wrap="square" rtlCol="0">
            <a:spAutoFit/>
          </a:bodyPr>
          <a:lstStyle/>
          <a:p>
            <a:r>
              <a:rPr lang="en-US" altLang="zh-CN" sz="1662" dirty="0">
                <a:solidFill>
                  <a:srgbClr val="0000FF"/>
                </a:solidFill>
                <a:latin typeface="Calibri"/>
              </a:rPr>
              <a:t>“topics” or “concepts”</a:t>
            </a:r>
          </a:p>
          <a:p>
            <a:r>
              <a:rPr lang="en-US" sz="1662" b="1" dirty="0">
                <a:solidFill>
                  <a:srgbClr val="0000FF"/>
                </a:solidFill>
              </a:rPr>
              <a:t>aka. Latent dimensions</a:t>
            </a:r>
          </a:p>
          <a:p>
            <a:r>
              <a:rPr lang="en-US" sz="1662" b="1" dirty="0">
                <a:solidFill>
                  <a:srgbClr val="0000FF"/>
                </a:solidFill>
              </a:rPr>
              <a:t>aka.  Latent factors </a:t>
            </a:r>
            <a:endParaRPr lang="en-US" altLang="zh-CN" sz="1662" dirty="0">
              <a:solidFill>
                <a:srgbClr val="0000FF"/>
              </a:solidFill>
              <a:latin typeface="Calibri"/>
            </a:endParaRPr>
          </a:p>
          <a:p>
            <a:endParaRPr lang="zh-CN" altLang="en-US" sz="1662" dirty="0">
              <a:latin typeface="Calibri"/>
            </a:endParaRP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16</a:t>
            </a:fld>
            <a:endParaRPr lang="zh-CN" altLang="en-US" dirty="0">
              <a:latin typeface="Calibri"/>
            </a:endParaRPr>
          </a:p>
        </p:txBody>
      </p:sp>
      <p:sp>
        <p:nvSpPr>
          <p:cNvPr id="34" name="TextBox 33"/>
          <p:cNvSpPr txBox="1"/>
          <p:nvPr/>
        </p:nvSpPr>
        <p:spPr>
          <a:xfrm>
            <a:off x="1590057" y="2299032"/>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a:t>
            </a:r>
            <a:r>
              <a:rPr lang="en-US" sz="1662" dirty="0"/>
              <a:t>  </a:t>
            </a:r>
          </a:p>
        </p:txBody>
      </p:sp>
      <p:sp>
        <p:nvSpPr>
          <p:cNvPr id="35" name="TextBox 34"/>
          <p:cNvSpPr txBox="1"/>
          <p:nvPr/>
        </p:nvSpPr>
        <p:spPr>
          <a:xfrm>
            <a:off x="1979715" y="2631376"/>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t> </a:t>
            </a:r>
          </a:p>
        </p:txBody>
      </p:sp>
      <p:sp>
        <p:nvSpPr>
          <p:cNvPr id="37" name="TextBox 36"/>
          <p:cNvSpPr txBox="1"/>
          <p:nvPr/>
        </p:nvSpPr>
        <p:spPr>
          <a:xfrm>
            <a:off x="2713611" y="2764314"/>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cxnSp>
        <p:nvCxnSpPr>
          <p:cNvPr id="57" name="Straight Arrow Connector 56"/>
          <p:cNvCxnSpPr/>
          <p:nvPr/>
        </p:nvCxnSpPr>
        <p:spPr>
          <a:xfrm flipV="1">
            <a:off x="6876259" y="4612573"/>
            <a:ext cx="1027323" cy="107637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310137" y="2631376"/>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Tree>
    <p:extLst>
      <p:ext uri="{BB962C8B-B14F-4D97-AF65-F5344CB8AC3E}">
        <p14:creationId xmlns:p14="http://schemas.microsoft.com/office/powerpoint/2010/main" val="30453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Example – Users-to-Movies </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38825" y="4174797"/>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38825" y="4236944"/>
                <a:ext cx="250838" cy="276999"/>
              </a:xfrm>
              <a:prstGeom prst="rect">
                <a:avLst/>
              </a:prstGeom>
              <a:blipFill rotWithShape="1">
                <a:blip r:embed="rId4"/>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67971" y="516935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67971" y="5314386"/>
                <a:ext cx="241220" cy="276999"/>
              </a:xfrm>
              <a:prstGeom prst="rect">
                <a:avLst/>
              </a:prstGeom>
              <a:blipFill rotWithShape="1">
                <a:blip r:embed="rId5"/>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9688" y="4092989"/>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9685" y="4148318"/>
                <a:ext cx="226023" cy="276999"/>
              </a:xfrm>
              <a:prstGeom prst="rect">
                <a:avLst/>
              </a:prstGeom>
              <a:blipFill rotWithShape="1">
                <a:blip r:embed="rId6"/>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076063" y="3372880"/>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6062" y="3368200"/>
                <a:ext cx="1471236" cy="1815241"/>
              </a:xfrm>
              <a:prstGeom prst="rect">
                <a:avLst/>
              </a:prstGeom>
              <a:blipFill rotWithShape="1">
                <a:blip r:embed="rId7"/>
                <a:stretch>
                  <a:fillRect/>
                </a:stretch>
              </a:blipFill>
            </p:spPr>
            <p:txBody>
              <a:bodyPr/>
              <a:lstStyle/>
              <a:p>
                <a:r>
                  <a:rPr lang="en-US">
                    <a:noFill/>
                  </a:rPr>
                  <a:t> </a:t>
                </a:r>
              </a:p>
            </p:txBody>
          </p:sp>
        </mc:Fallback>
      </mc:AlternateContent>
      <p:sp>
        <p:nvSpPr>
          <p:cNvPr id="22" name="Left Brace 21"/>
          <p:cNvSpPr/>
          <p:nvPr/>
        </p:nvSpPr>
        <p:spPr>
          <a:xfrm>
            <a:off x="932297" y="3511887"/>
            <a:ext cx="143766" cy="708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3" name="Left Brace 22"/>
          <p:cNvSpPr/>
          <p:nvPr/>
        </p:nvSpPr>
        <p:spPr>
          <a:xfrm>
            <a:off x="932297" y="4450650"/>
            <a:ext cx="143766" cy="582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4" name="TextBox 23"/>
          <p:cNvSpPr txBox="1"/>
          <p:nvPr/>
        </p:nvSpPr>
        <p:spPr>
          <a:xfrm>
            <a:off x="260880" y="3682556"/>
            <a:ext cx="638713" cy="348109"/>
          </a:xfrm>
          <a:prstGeom prst="rect">
            <a:avLst/>
          </a:prstGeom>
          <a:noFill/>
        </p:spPr>
        <p:txBody>
          <a:bodyPr wrap="square" rtlCol="0">
            <a:spAutoFit/>
          </a:bodyPr>
          <a:lstStyle/>
          <a:p>
            <a:r>
              <a:rPr lang="en-US" altLang="zh-CN" sz="1662" dirty="0" err="1">
                <a:solidFill>
                  <a:schemeClr val="accent6">
                    <a:lumMod val="50000"/>
                  </a:schemeClr>
                </a:solidFill>
                <a:latin typeface="Calibri"/>
              </a:rPr>
              <a:t>SciFi</a:t>
            </a:r>
            <a:endParaRPr lang="zh-CN" altLang="en-US" sz="1662" dirty="0">
              <a:solidFill>
                <a:schemeClr val="accent6">
                  <a:lumMod val="50000"/>
                </a:schemeClr>
              </a:solidFill>
              <a:latin typeface="Calibri"/>
            </a:endParaRPr>
          </a:p>
        </p:txBody>
      </p:sp>
      <p:sp>
        <p:nvSpPr>
          <p:cNvPr id="25" name="TextBox 24"/>
          <p:cNvSpPr txBox="1"/>
          <p:nvPr/>
        </p:nvSpPr>
        <p:spPr>
          <a:xfrm>
            <a:off x="-49837" y="4529591"/>
            <a:ext cx="1054015" cy="348109"/>
          </a:xfrm>
          <a:prstGeom prst="rect">
            <a:avLst/>
          </a:prstGeom>
          <a:noFill/>
        </p:spPr>
        <p:txBody>
          <a:bodyPr wrap="square" rtlCol="0">
            <a:spAutoFit/>
          </a:bodyPr>
          <a:lstStyle/>
          <a:p>
            <a:r>
              <a:rPr lang="en-US" altLang="zh-CN" sz="1662" dirty="0">
                <a:solidFill>
                  <a:schemeClr val="accent6">
                    <a:lumMod val="50000"/>
                  </a:schemeClr>
                </a:solidFill>
                <a:latin typeface="Calibri"/>
              </a:rPr>
              <a:t>Romance</a:t>
            </a:r>
            <a:endParaRPr lang="zh-CN" altLang="en-US" sz="1662" dirty="0">
              <a:solidFill>
                <a:schemeClr val="accent6">
                  <a:lumMod val="50000"/>
                </a:schemeClr>
              </a:solidFill>
              <a:latin typeface="Calibri"/>
            </a:endParaRPr>
          </a:p>
        </p:txBody>
      </p:sp>
      <mc:AlternateContent xmlns:mc="http://schemas.openxmlformats.org/markup-compatibility/2006" xmlns:a14="http://schemas.microsoft.com/office/drawing/2010/main">
        <mc:Choice Requires="a14">
          <p:sp>
            <p:nvSpPr>
              <p:cNvPr id="30" name="TextBox 29"/>
              <p:cNvSpPr txBox="1"/>
              <p:nvPr/>
            </p:nvSpPr>
            <p:spPr>
              <a:xfrm>
                <a:off x="2874564" y="3383030"/>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m:t>
                                </m:r>
                                <m:r>
                                  <a:rPr lang="en-US" altLang="zh-CN" sz="1662" i="1">
                                    <a:latin typeface="Cambria Math"/>
                                  </a:rPr>
                                  <m:t>4</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m:t>
                                </m:r>
                                <m:r>
                                  <a:rPr lang="en-US" altLang="zh-CN" sz="1662" i="1">
                                    <a:latin typeface="Cambria Math"/>
                                  </a:rPr>
                                  <m:t>8</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m:t>
                                </m:r>
                                <m:r>
                                  <a:rPr lang="en-US" altLang="zh-CN" sz="1662" i="1">
                                    <a:latin typeface="Cambria Math"/>
                                  </a:rPr>
                                  <m:t>2</m:t>
                                </m:r>
                              </m:e>
                            </m:mr>
                            <m:mr>
                              <m:e>
                                <m:r>
                                  <a:rPr lang="en-US" altLang="zh-CN" sz="1662" i="1">
                                    <a:latin typeface="Cambria Math" panose="02040503050406030204" pitchFamily="18" charset="0"/>
                                  </a:rPr>
                                  <m:t>0.6</m:t>
                                </m:r>
                                <m:r>
                                  <a:rPr lang="en-US" altLang="zh-CN" sz="1662" i="1">
                                    <a:latin typeface="Cambria Math"/>
                                  </a:rPr>
                                  <m:t>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m:t>
                                </m:r>
                                <m:r>
                                  <a:rPr lang="en-US" altLang="zh-CN" sz="1662" i="1">
                                    <a:latin typeface="Cambria Math"/>
                                  </a:rPr>
                                  <m:t>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m:t>
                                </m:r>
                                <m:r>
                                  <a:rPr lang="en-US" altLang="zh-CN" sz="1662" i="1">
                                    <a:latin typeface="Cambria Math"/>
                                  </a:rPr>
                                  <m:t>1</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874563" y="3379196"/>
                <a:ext cx="2359300" cy="181517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652122" y="3761345"/>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652120" y="3789040"/>
                <a:ext cx="1740668" cy="73263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257572" y="5024257"/>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m:t>
                                </m:r>
                                <m:r>
                                  <a:rPr lang="en-US" altLang="zh-CN" sz="1662" i="1">
                                    <a:latin typeface="Cambria Math"/>
                                  </a:rPr>
                                  <m:t>9</m:t>
                                </m:r>
                              </m:e>
                              <m:e>
                                <m:r>
                                  <a:rPr lang="en-US" altLang="zh-CN" sz="1662" i="1">
                                    <a:latin typeface="Cambria Math" panose="02040503050406030204" pitchFamily="18" charset="0"/>
                                  </a:rPr>
                                  <m:t>0.5</m:t>
                                </m:r>
                                <m:r>
                                  <a:rPr lang="en-US" altLang="zh-CN" sz="1662" i="1">
                                    <a:latin typeface="Cambria Math"/>
                                  </a:rPr>
                                  <m:t>4</m:t>
                                </m:r>
                              </m:e>
                              <m:e>
                                <m:r>
                                  <a:rPr lang="en-US" altLang="zh-CN" sz="1662" i="1">
                                    <a:latin typeface="Cambria Math" panose="02040503050406030204" pitchFamily="18" charset="0"/>
                                  </a:rPr>
                                  <m:t>0.59</m:t>
                                </m:r>
                              </m:e>
                              <m:e>
                                <m:r>
                                  <a:rPr lang="en-US" altLang="zh-CN" sz="1662" i="1">
                                    <a:latin typeface="Cambria Math" panose="02040503050406030204" pitchFamily="18" charset="0"/>
                                  </a:rPr>
                                  <m:t>0.</m:t>
                                </m:r>
                                <m:r>
                                  <a:rPr lang="en-US" altLang="zh-CN" sz="1662" i="1">
                                    <a:latin typeface="Cambria Math"/>
                                  </a:rPr>
                                  <m:t> </m:t>
                                </m:r>
                                <m:r>
                                  <a:rPr lang="en-US" altLang="zh-CN" sz="1662" i="1">
                                    <a:latin typeface="Cambria Math" panose="02040503050406030204" pitchFamily="18" charset="0"/>
                                  </a:rPr>
                                  <m:t>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m:t>
                                </m:r>
                                <m:r>
                                  <a:rPr lang="en-US" altLang="zh-CN" sz="1662" i="1">
                                    <a:latin typeface="Cambria Math"/>
                                  </a:rPr>
                                  <m:t>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m:t>
                                </m:r>
                                <m:r>
                                  <a:rPr lang="en-US" altLang="zh-CN" sz="1662" i="1">
                                    <a:latin typeface="Cambria Math"/>
                                  </a:rPr>
                                  <m:t>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m:t>
                                </m:r>
                                <m:r>
                                  <a:rPr lang="en-US" altLang="zh-CN" sz="1662" i="1">
                                    <a:latin typeface="Cambria Math"/>
                                  </a:rPr>
                                  <m:t>7</m:t>
                                </m:r>
                              </m:e>
                            </m:mr>
                          </m:m>
                        </m:e>
                      </m:d>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257570" y="5157192"/>
                <a:ext cx="3346878" cy="738151"/>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592970" y="3894285"/>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592970" y="3933056"/>
                <a:ext cx="250838" cy="276999"/>
              </a:xfrm>
              <a:prstGeom prst="rect">
                <a:avLst/>
              </a:prstGeom>
              <a:blipFill rotWithShape="1">
                <a:blip r:embed="rId11"/>
                <a:stretch>
                  <a:fillRect l="-11905" r="-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810399" y="576559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810399" y="5960313"/>
                <a:ext cx="241220" cy="276999"/>
              </a:xfrm>
              <a:prstGeom prst="rect">
                <a:avLst/>
              </a:prstGeom>
              <a:blipFill rotWithShape="1">
                <a:blip r:embed="rId12"/>
                <a:stretch>
                  <a:fillRect l="-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17</a:t>
            </a:fld>
            <a:endParaRPr lang="zh-CN" altLang="en-US">
              <a:latin typeface="Calibri"/>
            </a:endParaRPr>
          </a:p>
        </p:txBody>
      </p:sp>
      <p:sp>
        <p:nvSpPr>
          <p:cNvPr id="18" name="TextBox 17"/>
          <p:cNvSpPr txBox="1"/>
          <p:nvPr/>
        </p:nvSpPr>
        <p:spPr>
          <a:xfrm>
            <a:off x="1042568" y="2099625"/>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1432226" y="2431969"/>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0" name="TextBox 19"/>
          <p:cNvSpPr txBox="1"/>
          <p:nvPr/>
        </p:nvSpPr>
        <p:spPr>
          <a:xfrm>
            <a:off x="2166122" y="2564907"/>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6" name="TextBox 25"/>
          <p:cNvSpPr txBox="1"/>
          <p:nvPr/>
        </p:nvSpPr>
        <p:spPr>
          <a:xfrm>
            <a:off x="1762649" y="2431969"/>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cxnSp>
        <p:nvCxnSpPr>
          <p:cNvPr id="27" name="Straight Arrow Connector 26"/>
          <p:cNvCxnSpPr/>
          <p:nvPr/>
        </p:nvCxnSpPr>
        <p:spPr>
          <a:xfrm>
            <a:off x="3347866" y="2752435"/>
            <a:ext cx="1" cy="620445"/>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699792" y="2394444"/>
            <a:ext cx="1656185"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10" name="TextBox 9"/>
          <p:cNvSpPr txBox="1"/>
          <p:nvPr/>
        </p:nvSpPr>
        <p:spPr>
          <a:xfrm>
            <a:off x="5292083" y="3974562"/>
            <a:ext cx="288032" cy="348109"/>
          </a:xfrm>
          <a:prstGeom prst="rect">
            <a:avLst/>
          </a:prstGeom>
          <a:noFill/>
        </p:spPr>
        <p:txBody>
          <a:bodyPr wrap="square" rtlCol="0">
            <a:spAutoFit/>
          </a:bodyPr>
          <a:lstStyle/>
          <a:p>
            <a:r>
              <a:rPr lang="en-US" sz="1662" dirty="0"/>
              <a:t>X</a:t>
            </a:r>
          </a:p>
        </p:txBody>
      </p:sp>
      <p:sp>
        <p:nvSpPr>
          <p:cNvPr id="31" name="TextBox 30"/>
          <p:cNvSpPr txBox="1"/>
          <p:nvPr/>
        </p:nvSpPr>
        <p:spPr>
          <a:xfrm>
            <a:off x="7452323" y="3974562"/>
            <a:ext cx="288032" cy="348109"/>
          </a:xfrm>
          <a:prstGeom prst="rect">
            <a:avLst/>
          </a:prstGeom>
          <a:noFill/>
        </p:spPr>
        <p:txBody>
          <a:bodyPr wrap="square" rtlCol="0">
            <a:spAutoFit/>
          </a:bodyPr>
          <a:lstStyle/>
          <a:p>
            <a:r>
              <a:rPr lang="en-US" sz="1662" dirty="0"/>
              <a:t>X</a:t>
            </a:r>
          </a:p>
        </p:txBody>
      </p:sp>
      <p:sp>
        <p:nvSpPr>
          <p:cNvPr id="32" name="TextBox 31"/>
          <p:cNvSpPr txBox="1"/>
          <p:nvPr/>
        </p:nvSpPr>
        <p:spPr>
          <a:xfrm>
            <a:off x="4139954" y="2535121"/>
            <a:ext cx="1944217" cy="348109"/>
          </a:xfrm>
          <a:prstGeom prst="rect">
            <a:avLst/>
          </a:prstGeom>
          <a:noFill/>
        </p:spPr>
        <p:txBody>
          <a:bodyPr wrap="square" rtlCol="0">
            <a:spAutoFit/>
          </a:bodyPr>
          <a:lstStyle/>
          <a:p>
            <a:r>
              <a:rPr lang="en-US" altLang="zh-CN" sz="1662" dirty="0">
                <a:solidFill>
                  <a:srgbClr val="0000FF"/>
                </a:solidFill>
                <a:latin typeface="Calibri"/>
              </a:rPr>
              <a:t>Romance-concept</a:t>
            </a:r>
            <a:endParaRPr lang="zh-CN" altLang="en-US" sz="1662" dirty="0">
              <a:solidFill>
                <a:srgbClr val="0000FF"/>
              </a:solidFill>
              <a:latin typeface="Calibri"/>
            </a:endParaRPr>
          </a:p>
        </p:txBody>
      </p:sp>
      <p:cxnSp>
        <p:nvCxnSpPr>
          <p:cNvPr id="33" name="Straight Arrow Connector 32"/>
          <p:cNvCxnSpPr/>
          <p:nvPr/>
        </p:nvCxnSpPr>
        <p:spPr>
          <a:xfrm flipH="1">
            <a:off x="4054215" y="2876042"/>
            <a:ext cx="805819" cy="506985"/>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1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right)">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Example – Users-to-Movies </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38825" y="4174797"/>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38825" y="4236944"/>
                <a:ext cx="250838" cy="276999"/>
              </a:xfrm>
              <a:prstGeom prst="rect">
                <a:avLst/>
              </a:prstGeom>
              <a:blipFill rotWithShape="1">
                <a:blip r:embed="rId4"/>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67971" y="516935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67971" y="5314386"/>
                <a:ext cx="241220" cy="276999"/>
              </a:xfrm>
              <a:prstGeom prst="rect">
                <a:avLst/>
              </a:prstGeom>
              <a:blipFill rotWithShape="1">
                <a:blip r:embed="rId5"/>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9688" y="4092989"/>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9685" y="4148318"/>
                <a:ext cx="226023" cy="276999"/>
              </a:xfrm>
              <a:prstGeom prst="rect">
                <a:avLst/>
              </a:prstGeom>
              <a:blipFill rotWithShape="1">
                <a:blip r:embed="rId6"/>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076063" y="3372880"/>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6062" y="3368200"/>
                <a:ext cx="1471236" cy="1815241"/>
              </a:xfrm>
              <a:prstGeom prst="rect">
                <a:avLst/>
              </a:prstGeom>
              <a:blipFill rotWithShape="1">
                <a:blip r:embed="rId7"/>
                <a:stretch>
                  <a:fillRect/>
                </a:stretch>
              </a:blipFill>
            </p:spPr>
            <p:txBody>
              <a:bodyPr/>
              <a:lstStyle/>
              <a:p>
                <a:r>
                  <a:rPr lang="en-US">
                    <a:noFill/>
                  </a:rPr>
                  <a:t> </a:t>
                </a:r>
              </a:p>
            </p:txBody>
          </p:sp>
        </mc:Fallback>
      </mc:AlternateContent>
      <p:sp>
        <p:nvSpPr>
          <p:cNvPr id="22" name="Left Brace 21"/>
          <p:cNvSpPr/>
          <p:nvPr/>
        </p:nvSpPr>
        <p:spPr>
          <a:xfrm>
            <a:off x="932297" y="3511887"/>
            <a:ext cx="143766" cy="708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3" name="Left Brace 22"/>
          <p:cNvSpPr/>
          <p:nvPr/>
        </p:nvSpPr>
        <p:spPr>
          <a:xfrm>
            <a:off x="932297" y="4450650"/>
            <a:ext cx="143766" cy="582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4" name="TextBox 23"/>
          <p:cNvSpPr txBox="1"/>
          <p:nvPr/>
        </p:nvSpPr>
        <p:spPr>
          <a:xfrm>
            <a:off x="260880" y="3682556"/>
            <a:ext cx="638713" cy="348109"/>
          </a:xfrm>
          <a:prstGeom prst="rect">
            <a:avLst/>
          </a:prstGeom>
          <a:noFill/>
        </p:spPr>
        <p:txBody>
          <a:bodyPr wrap="square" rtlCol="0">
            <a:spAutoFit/>
          </a:bodyPr>
          <a:lstStyle/>
          <a:p>
            <a:r>
              <a:rPr lang="en-US" altLang="zh-CN" sz="1662" dirty="0" err="1">
                <a:solidFill>
                  <a:schemeClr val="accent6">
                    <a:lumMod val="50000"/>
                  </a:schemeClr>
                </a:solidFill>
                <a:latin typeface="Calibri"/>
              </a:rPr>
              <a:t>SciFi</a:t>
            </a:r>
            <a:endParaRPr lang="zh-CN" altLang="en-US" sz="1662" dirty="0">
              <a:solidFill>
                <a:schemeClr val="accent6">
                  <a:lumMod val="50000"/>
                </a:schemeClr>
              </a:solidFill>
              <a:latin typeface="Calibri"/>
            </a:endParaRPr>
          </a:p>
        </p:txBody>
      </p:sp>
      <p:sp>
        <p:nvSpPr>
          <p:cNvPr id="25" name="TextBox 24"/>
          <p:cNvSpPr txBox="1"/>
          <p:nvPr/>
        </p:nvSpPr>
        <p:spPr>
          <a:xfrm>
            <a:off x="-49837" y="4529591"/>
            <a:ext cx="1054015" cy="348109"/>
          </a:xfrm>
          <a:prstGeom prst="rect">
            <a:avLst/>
          </a:prstGeom>
          <a:noFill/>
        </p:spPr>
        <p:txBody>
          <a:bodyPr wrap="square" rtlCol="0">
            <a:spAutoFit/>
          </a:bodyPr>
          <a:lstStyle/>
          <a:p>
            <a:r>
              <a:rPr lang="en-US" altLang="zh-CN" sz="1662" dirty="0">
                <a:solidFill>
                  <a:schemeClr val="accent6">
                    <a:lumMod val="50000"/>
                  </a:schemeClr>
                </a:solidFill>
                <a:latin typeface="Calibri"/>
              </a:rPr>
              <a:t>Romance</a:t>
            </a:r>
            <a:endParaRPr lang="zh-CN" altLang="en-US" sz="1662" dirty="0">
              <a:solidFill>
                <a:schemeClr val="accent6">
                  <a:lumMod val="50000"/>
                </a:schemeClr>
              </a:solidFill>
              <a:latin typeface="Calibri"/>
            </a:endParaRPr>
          </a:p>
        </p:txBody>
      </p:sp>
      <mc:AlternateContent xmlns:mc="http://schemas.openxmlformats.org/markup-compatibility/2006" xmlns:a14="http://schemas.microsoft.com/office/drawing/2010/main">
        <mc:Choice Requires="a14">
          <p:sp>
            <p:nvSpPr>
              <p:cNvPr id="30" name="TextBox 29"/>
              <p:cNvSpPr txBox="1"/>
              <p:nvPr/>
            </p:nvSpPr>
            <p:spPr>
              <a:xfrm>
                <a:off x="2874564" y="3383030"/>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m:t>
                                </m:r>
                                <m:r>
                                  <a:rPr lang="en-US" altLang="zh-CN" sz="1662" i="1">
                                    <a:latin typeface="Cambria Math"/>
                                  </a:rPr>
                                  <m:t>4</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m:t>
                                </m:r>
                                <m:r>
                                  <a:rPr lang="en-US" altLang="zh-CN" sz="1662" i="1">
                                    <a:latin typeface="Cambria Math"/>
                                  </a:rPr>
                                  <m:t>8</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m:t>
                                </m:r>
                                <m:r>
                                  <a:rPr lang="en-US" altLang="zh-CN" sz="1662" i="1">
                                    <a:latin typeface="Cambria Math"/>
                                  </a:rPr>
                                  <m:t>2</m:t>
                                </m:r>
                              </m:e>
                            </m:mr>
                            <m:mr>
                              <m:e>
                                <m:r>
                                  <a:rPr lang="en-US" altLang="zh-CN" sz="1662" i="1">
                                    <a:latin typeface="Cambria Math" panose="02040503050406030204" pitchFamily="18" charset="0"/>
                                  </a:rPr>
                                  <m:t>0.6</m:t>
                                </m:r>
                                <m:r>
                                  <a:rPr lang="en-US" altLang="zh-CN" sz="1662" i="1">
                                    <a:latin typeface="Cambria Math"/>
                                  </a:rPr>
                                  <m:t>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m:t>
                                </m:r>
                                <m:r>
                                  <a:rPr lang="en-US" altLang="zh-CN" sz="1662" i="1">
                                    <a:latin typeface="Cambria Math"/>
                                  </a:rPr>
                                  <m:t>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m:t>
                                </m:r>
                                <m:r>
                                  <a:rPr lang="en-US" altLang="zh-CN" sz="1662" i="1">
                                    <a:latin typeface="Cambria Math"/>
                                  </a:rPr>
                                  <m:t>1</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874563" y="3379196"/>
                <a:ext cx="2359300" cy="181517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652122" y="3761345"/>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652120" y="3789040"/>
                <a:ext cx="1740668" cy="73263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257572" y="5024257"/>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m:t>
                                </m:r>
                                <m:r>
                                  <a:rPr lang="en-US" altLang="zh-CN" sz="1662" i="1">
                                    <a:latin typeface="Cambria Math"/>
                                  </a:rPr>
                                  <m:t>9</m:t>
                                </m:r>
                              </m:e>
                              <m:e>
                                <m:r>
                                  <a:rPr lang="en-US" altLang="zh-CN" sz="1662" i="1">
                                    <a:latin typeface="Cambria Math" panose="02040503050406030204" pitchFamily="18" charset="0"/>
                                  </a:rPr>
                                  <m:t>0.5</m:t>
                                </m:r>
                                <m:r>
                                  <a:rPr lang="en-US" altLang="zh-CN" sz="1662" i="1">
                                    <a:latin typeface="Cambria Math"/>
                                  </a:rPr>
                                  <m:t>4</m:t>
                                </m:r>
                              </m:e>
                              <m:e>
                                <m:r>
                                  <a:rPr lang="en-US" altLang="zh-CN" sz="1662" i="1">
                                    <a:latin typeface="Cambria Math" panose="02040503050406030204" pitchFamily="18" charset="0"/>
                                  </a:rPr>
                                  <m:t>0.59</m:t>
                                </m:r>
                              </m:e>
                              <m:e>
                                <m:r>
                                  <a:rPr lang="en-US" altLang="zh-CN" sz="1662" i="1">
                                    <a:latin typeface="Cambria Math" panose="02040503050406030204" pitchFamily="18" charset="0"/>
                                  </a:rPr>
                                  <m:t>0.</m:t>
                                </m:r>
                                <m:r>
                                  <a:rPr lang="en-US" altLang="zh-CN" sz="1662" i="1">
                                    <a:latin typeface="Cambria Math"/>
                                  </a:rPr>
                                  <m:t> </m:t>
                                </m:r>
                                <m:r>
                                  <a:rPr lang="en-US" altLang="zh-CN" sz="1662" i="1">
                                    <a:latin typeface="Cambria Math" panose="02040503050406030204" pitchFamily="18" charset="0"/>
                                  </a:rPr>
                                  <m:t>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m:t>
                                </m:r>
                                <m:r>
                                  <a:rPr lang="en-US" altLang="zh-CN" sz="1662" i="1">
                                    <a:latin typeface="Cambria Math"/>
                                  </a:rPr>
                                  <m:t>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m:t>
                                </m:r>
                                <m:r>
                                  <a:rPr lang="en-US" altLang="zh-CN" sz="1662" i="1">
                                    <a:latin typeface="Cambria Math"/>
                                  </a:rPr>
                                  <m:t>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m:t>
                                </m:r>
                                <m:r>
                                  <a:rPr lang="en-US" altLang="zh-CN" sz="1662" i="1">
                                    <a:latin typeface="Cambria Math"/>
                                  </a:rPr>
                                  <m:t>7</m:t>
                                </m:r>
                              </m:e>
                            </m:mr>
                          </m:m>
                        </m:e>
                      </m:d>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257570" y="5157192"/>
                <a:ext cx="3346878" cy="738151"/>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592970" y="3894285"/>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592970" y="3933056"/>
                <a:ext cx="250838" cy="276999"/>
              </a:xfrm>
              <a:prstGeom prst="rect">
                <a:avLst/>
              </a:prstGeom>
              <a:blipFill rotWithShape="1">
                <a:blip r:embed="rId11"/>
                <a:stretch>
                  <a:fillRect l="-11905" r="-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810399" y="576559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810399" y="5960313"/>
                <a:ext cx="241220" cy="276999"/>
              </a:xfrm>
              <a:prstGeom prst="rect">
                <a:avLst/>
              </a:prstGeom>
              <a:blipFill rotWithShape="1">
                <a:blip r:embed="rId12"/>
                <a:stretch>
                  <a:fillRect l="-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18</a:t>
            </a:fld>
            <a:endParaRPr lang="zh-CN" altLang="en-US">
              <a:latin typeface="Calibri"/>
            </a:endParaRPr>
          </a:p>
        </p:txBody>
      </p:sp>
      <p:sp>
        <p:nvSpPr>
          <p:cNvPr id="18" name="TextBox 17"/>
          <p:cNvSpPr txBox="1"/>
          <p:nvPr/>
        </p:nvSpPr>
        <p:spPr>
          <a:xfrm>
            <a:off x="1042568" y="2099625"/>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1432226" y="2431969"/>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0" name="TextBox 19"/>
          <p:cNvSpPr txBox="1"/>
          <p:nvPr/>
        </p:nvSpPr>
        <p:spPr>
          <a:xfrm>
            <a:off x="2166122" y="2564907"/>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6" name="TextBox 25"/>
          <p:cNvSpPr txBox="1"/>
          <p:nvPr/>
        </p:nvSpPr>
        <p:spPr>
          <a:xfrm>
            <a:off x="1762649" y="2431969"/>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cxnSp>
        <p:nvCxnSpPr>
          <p:cNvPr id="27" name="Straight Arrow Connector 26"/>
          <p:cNvCxnSpPr/>
          <p:nvPr/>
        </p:nvCxnSpPr>
        <p:spPr>
          <a:xfrm>
            <a:off x="3241948" y="2985842"/>
            <a:ext cx="0" cy="31022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55776" y="2689265"/>
            <a:ext cx="1656185"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10" name="TextBox 9"/>
          <p:cNvSpPr txBox="1"/>
          <p:nvPr/>
        </p:nvSpPr>
        <p:spPr>
          <a:xfrm>
            <a:off x="5292083" y="3974562"/>
            <a:ext cx="288032" cy="348109"/>
          </a:xfrm>
          <a:prstGeom prst="rect">
            <a:avLst/>
          </a:prstGeom>
          <a:noFill/>
        </p:spPr>
        <p:txBody>
          <a:bodyPr wrap="square" rtlCol="0">
            <a:spAutoFit/>
          </a:bodyPr>
          <a:lstStyle/>
          <a:p>
            <a:r>
              <a:rPr lang="en-US" sz="1662" dirty="0"/>
              <a:t>X</a:t>
            </a:r>
          </a:p>
        </p:txBody>
      </p:sp>
      <p:sp>
        <p:nvSpPr>
          <p:cNvPr id="31" name="TextBox 30"/>
          <p:cNvSpPr txBox="1"/>
          <p:nvPr/>
        </p:nvSpPr>
        <p:spPr>
          <a:xfrm>
            <a:off x="7452323" y="3974562"/>
            <a:ext cx="288032" cy="348109"/>
          </a:xfrm>
          <a:prstGeom prst="rect">
            <a:avLst/>
          </a:prstGeom>
          <a:noFill/>
        </p:spPr>
        <p:txBody>
          <a:bodyPr wrap="square" rtlCol="0">
            <a:spAutoFit/>
          </a:bodyPr>
          <a:lstStyle/>
          <a:p>
            <a:r>
              <a:rPr lang="en-US" sz="1662" dirty="0"/>
              <a:t>X</a:t>
            </a:r>
          </a:p>
        </p:txBody>
      </p:sp>
      <p:sp>
        <p:nvSpPr>
          <p:cNvPr id="32" name="TextBox 31"/>
          <p:cNvSpPr txBox="1"/>
          <p:nvPr/>
        </p:nvSpPr>
        <p:spPr>
          <a:xfrm>
            <a:off x="3995939" y="2755734"/>
            <a:ext cx="1944217" cy="348109"/>
          </a:xfrm>
          <a:prstGeom prst="rect">
            <a:avLst/>
          </a:prstGeom>
          <a:noFill/>
        </p:spPr>
        <p:txBody>
          <a:bodyPr wrap="square" rtlCol="0">
            <a:spAutoFit/>
          </a:bodyPr>
          <a:lstStyle/>
          <a:p>
            <a:r>
              <a:rPr lang="en-US" altLang="zh-CN" sz="1662" dirty="0">
                <a:solidFill>
                  <a:srgbClr val="0000FF"/>
                </a:solidFill>
                <a:latin typeface="Calibri"/>
              </a:rPr>
              <a:t>Romance-concept</a:t>
            </a:r>
            <a:endParaRPr lang="zh-CN" altLang="en-US" sz="1662" dirty="0">
              <a:solidFill>
                <a:srgbClr val="0000FF"/>
              </a:solidFill>
              <a:latin typeface="Calibri"/>
            </a:endParaRPr>
          </a:p>
        </p:txBody>
      </p:sp>
      <p:cxnSp>
        <p:nvCxnSpPr>
          <p:cNvPr id="33" name="Straight Arrow Connector 32"/>
          <p:cNvCxnSpPr/>
          <p:nvPr/>
        </p:nvCxnSpPr>
        <p:spPr>
          <a:xfrm flipH="1">
            <a:off x="4054216" y="3062657"/>
            <a:ext cx="517786" cy="32037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652122" y="1921123"/>
            <a:ext cx="2952328" cy="717376"/>
          </a:xfrm>
          <a:prstGeom prst="rect">
            <a:avLst/>
          </a:prstGeom>
        </p:spPr>
        <p:txBody>
          <a:bodyPr wrap="square">
            <a:spAutoFit/>
          </a:bodyPr>
          <a:lstStyle/>
          <a:p>
            <a:r>
              <a:rPr lang="en-US" sz="2031" b="1" i="1" dirty="0">
                <a:solidFill>
                  <a:srgbClr val="0000FF"/>
                </a:solidFill>
                <a:latin typeface="Times New Roman" pitchFamily="18" charset="0"/>
                <a:cs typeface="Times New Roman" pitchFamily="18" charset="0"/>
              </a:rPr>
              <a:t>U</a:t>
            </a:r>
            <a:r>
              <a:rPr lang="en-US" sz="2031" b="1" dirty="0">
                <a:solidFill>
                  <a:srgbClr val="0000FF"/>
                </a:solidFill>
              </a:rPr>
              <a:t> is “user-to-concept” similarity matrix</a:t>
            </a:r>
          </a:p>
        </p:txBody>
      </p:sp>
      <p:sp>
        <p:nvSpPr>
          <p:cNvPr id="38" name="Oval 37"/>
          <p:cNvSpPr/>
          <p:nvPr/>
        </p:nvSpPr>
        <p:spPr>
          <a:xfrm>
            <a:off x="2938729" y="3304854"/>
            <a:ext cx="553153" cy="34092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Tree>
    <p:extLst>
      <p:ext uri="{BB962C8B-B14F-4D97-AF65-F5344CB8AC3E}">
        <p14:creationId xmlns:p14="http://schemas.microsoft.com/office/powerpoint/2010/main" val="550248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Example – Users-to-Movies </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38825" y="4174797"/>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38825" y="4236944"/>
                <a:ext cx="250838" cy="276999"/>
              </a:xfrm>
              <a:prstGeom prst="rect">
                <a:avLst/>
              </a:prstGeom>
              <a:blipFill rotWithShape="1">
                <a:blip r:embed="rId4"/>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67971" y="516935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67971" y="5314386"/>
                <a:ext cx="241220" cy="276999"/>
              </a:xfrm>
              <a:prstGeom prst="rect">
                <a:avLst/>
              </a:prstGeom>
              <a:blipFill rotWithShape="1">
                <a:blip r:embed="rId5"/>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9688" y="4092989"/>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9685" y="4148318"/>
                <a:ext cx="226023" cy="276999"/>
              </a:xfrm>
              <a:prstGeom prst="rect">
                <a:avLst/>
              </a:prstGeom>
              <a:blipFill rotWithShape="1">
                <a:blip r:embed="rId6"/>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076063" y="3372880"/>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6062" y="3368200"/>
                <a:ext cx="1471236" cy="1815241"/>
              </a:xfrm>
              <a:prstGeom prst="rect">
                <a:avLst/>
              </a:prstGeom>
              <a:blipFill rotWithShape="1">
                <a:blip r:embed="rId7"/>
                <a:stretch>
                  <a:fillRect/>
                </a:stretch>
              </a:blipFill>
            </p:spPr>
            <p:txBody>
              <a:bodyPr/>
              <a:lstStyle/>
              <a:p>
                <a:r>
                  <a:rPr lang="en-US">
                    <a:noFill/>
                  </a:rPr>
                  <a:t> </a:t>
                </a:r>
              </a:p>
            </p:txBody>
          </p:sp>
        </mc:Fallback>
      </mc:AlternateContent>
      <p:sp>
        <p:nvSpPr>
          <p:cNvPr id="22" name="Left Brace 21"/>
          <p:cNvSpPr/>
          <p:nvPr/>
        </p:nvSpPr>
        <p:spPr>
          <a:xfrm>
            <a:off x="932297" y="3511887"/>
            <a:ext cx="143766" cy="708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3" name="Left Brace 22"/>
          <p:cNvSpPr/>
          <p:nvPr/>
        </p:nvSpPr>
        <p:spPr>
          <a:xfrm>
            <a:off x="932297" y="4450650"/>
            <a:ext cx="143766" cy="582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4" name="TextBox 23"/>
          <p:cNvSpPr txBox="1"/>
          <p:nvPr/>
        </p:nvSpPr>
        <p:spPr>
          <a:xfrm>
            <a:off x="260880" y="3682556"/>
            <a:ext cx="638713" cy="348109"/>
          </a:xfrm>
          <a:prstGeom prst="rect">
            <a:avLst/>
          </a:prstGeom>
          <a:noFill/>
        </p:spPr>
        <p:txBody>
          <a:bodyPr wrap="square" rtlCol="0">
            <a:spAutoFit/>
          </a:bodyPr>
          <a:lstStyle/>
          <a:p>
            <a:r>
              <a:rPr lang="en-US" altLang="zh-CN" sz="1662" dirty="0" err="1">
                <a:solidFill>
                  <a:schemeClr val="accent6">
                    <a:lumMod val="50000"/>
                  </a:schemeClr>
                </a:solidFill>
                <a:latin typeface="Calibri"/>
              </a:rPr>
              <a:t>SciFi</a:t>
            </a:r>
            <a:endParaRPr lang="zh-CN" altLang="en-US" sz="1662" dirty="0">
              <a:solidFill>
                <a:schemeClr val="accent6">
                  <a:lumMod val="50000"/>
                </a:schemeClr>
              </a:solidFill>
              <a:latin typeface="Calibri"/>
            </a:endParaRPr>
          </a:p>
        </p:txBody>
      </p:sp>
      <p:sp>
        <p:nvSpPr>
          <p:cNvPr id="25" name="TextBox 24"/>
          <p:cNvSpPr txBox="1"/>
          <p:nvPr/>
        </p:nvSpPr>
        <p:spPr>
          <a:xfrm>
            <a:off x="-49837" y="4529591"/>
            <a:ext cx="1054015" cy="348109"/>
          </a:xfrm>
          <a:prstGeom prst="rect">
            <a:avLst/>
          </a:prstGeom>
          <a:noFill/>
        </p:spPr>
        <p:txBody>
          <a:bodyPr wrap="square" rtlCol="0">
            <a:spAutoFit/>
          </a:bodyPr>
          <a:lstStyle/>
          <a:p>
            <a:r>
              <a:rPr lang="en-US" altLang="zh-CN" sz="1662" dirty="0">
                <a:solidFill>
                  <a:schemeClr val="accent6">
                    <a:lumMod val="50000"/>
                  </a:schemeClr>
                </a:solidFill>
                <a:latin typeface="Calibri"/>
              </a:rPr>
              <a:t>Romance</a:t>
            </a:r>
            <a:endParaRPr lang="zh-CN" altLang="en-US" sz="1662" dirty="0">
              <a:solidFill>
                <a:schemeClr val="accent6">
                  <a:lumMod val="50000"/>
                </a:schemeClr>
              </a:solidFill>
              <a:latin typeface="Calibri"/>
            </a:endParaRPr>
          </a:p>
        </p:txBody>
      </p:sp>
      <mc:AlternateContent xmlns:mc="http://schemas.openxmlformats.org/markup-compatibility/2006" xmlns:a14="http://schemas.microsoft.com/office/drawing/2010/main">
        <mc:Choice Requires="a14">
          <p:sp>
            <p:nvSpPr>
              <p:cNvPr id="30" name="TextBox 29"/>
              <p:cNvSpPr txBox="1"/>
              <p:nvPr/>
            </p:nvSpPr>
            <p:spPr>
              <a:xfrm>
                <a:off x="2874564" y="3383030"/>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0.24</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0.48</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0.52</m:t>
                                </m:r>
                              </m:e>
                            </m:mr>
                            <m:mr>
                              <m:e>
                                <m:r>
                                  <a:rPr lang="en-US" altLang="zh-CN" sz="1662" i="1">
                                    <a:latin typeface="Cambria Math" panose="02040503050406030204" pitchFamily="18" charset="0"/>
                                  </a:rPr>
                                  <m:t>0.68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−0.01</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874563" y="3379196"/>
                <a:ext cx="2359300" cy="181517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652122" y="3761345"/>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652120" y="3789040"/>
                <a:ext cx="1740668" cy="73263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257572" y="5024257"/>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.59</m:t>
                                </m:r>
                              </m:e>
                              <m:e>
                                <m:r>
                                  <a:rPr lang="en-US" altLang="zh-CN" sz="1662" i="1">
                                    <a:latin typeface="Cambria Math" panose="02040503050406030204" pitchFamily="18" charset="0"/>
                                  </a:rPr>
                                  <m:t>0.54</m:t>
                                </m:r>
                              </m:e>
                              <m:e>
                                <m:r>
                                  <a:rPr lang="en-US" altLang="zh-CN" sz="1662" i="1">
                                    <a:latin typeface="Cambria Math" panose="02040503050406030204" pitchFamily="18" charset="0"/>
                                  </a:rPr>
                                  <m:t>0.59</m:t>
                                </m:r>
                              </m:e>
                              <m:e>
                                <m:r>
                                  <a:rPr lang="en-US" altLang="zh-CN" sz="1662" i="1">
                                    <a:latin typeface="Cambria Math" panose="02040503050406030204" pitchFamily="18" charset="0"/>
                                  </a:rPr>
                                  <m:t>0. 0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0.17</m:t>
                                </m:r>
                              </m:e>
                            </m:mr>
                          </m:m>
                        </m:e>
                      </m:d>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257570" y="5157192"/>
                <a:ext cx="3346878" cy="738151"/>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592970" y="3894285"/>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592970" y="3933056"/>
                <a:ext cx="250838" cy="276999"/>
              </a:xfrm>
              <a:prstGeom prst="rect">
                <a:avLst/>
              </a:prstGeom>
              <a:blipFill rotWithShape="1">
                <a:blip r:embed="rId11"/>
                <a:stretch>
                  <a:fillRect l="-11905" r="-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810399" y="576559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810399" y="5960313"/>
                <a:ext cx="241220" cy="276999"/>
              </a:xfrm>
              <a:prstGeom prst="rect">
                <a:avLst/>
              </a:prstGeom>
              <a:blipFill rotWithShape="1">
                <a:blip r:embed="rId12"/>
                <a:stretch>
                  <a:fillRect l="-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19</a:t>
            </a:fld>
            <a:endParaRPr lang="zh-CN" altLang="en-US">
              <a:latin typeface="Calibri"/>
            </a:endParaRPr>
          </a:p>
        </p:txBody>
      </p:sp>
      <p:sp>
        <p:nvSpPr>
          <p:cNvPr id="18" name="TextBox 17"/>
          <p:cNvSpPr txBox="1"/>
          <p:nvPr/>
        </p:nvSpPr>
        <p:spPr>
          <a:xfrm>
            <a:off x="1042568" y="2099625"/>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1432226" y="2431969"/>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0" name="TextBox 19"/>
          <p:cNvSpPr txBox="1"/>
          <p:nvPr/>
        </p:nvSpPr>
        <p:spPr>
          <a:xfrm>
            <a:off x="2166122" y="2564907"/>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6" name="TextBox 25"/>
          <p:cNvSpPr txBox="1"/>
          <p:nvPr/>
        </p:nvSpPr>
        <p:spPr>
          <a:xfrm>
            <a:off x="1762649" y="2431969"/>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cxnSp>
        <p:nvCxnSpPr>
          <p:cNvPr id="27" name="Straight Arrow Connector 26"/>
          <p:cNvCxnSpPr/>
          <p:nvPr/>
        </p:nvCxnSpPr>
        <p:spPr>
          <a:xfrm>
            <a:off x="3241948" y="2985842"/>
            <a:ext cx="0" cy="31022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55776" y="2689265"/>
            <a:ext cx="1656185"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10" name="TextBox 9"/>
          <p:cNvSpPr txBox="1"/>
          <p:nvPr/>
        </p:nvSpPr>
        <p:spPr>
          <a:xfrm>
            <a:off x="5292083" y="3974562"/>
            <a:ext cx="288032" cy="348109"/>
          </a:xfrm>
          <a:prstGeom prst="rect">
            <a:avLst/>
          </a:prstGeom>
          <a:noFill/>
        </p:spPr>
        <p:txBody>
          <a:bodyPr wrap="square" rtlCol="0">
            <a:spAutoFit/>
          </a:bodyPr>
          <a:lstStyle/>
          <a:p>
            <a:r>
              <a:rPr lang="en-US" sz="1662" dirty="0"/>
              <a:t>X</a:t>
            </a:r>
          </a:p>
        </p:txBody>
      </p:sp>
      <p:sp>
        <p:nvSpPr>
          <p:cNvPr id="31" name="TextBox 30"/>
          <p:cNvSpPr txBox="1"/>
          <p:nvPr/>
        </p:nvSpPr>
        <p:spPr>
          <a:xfrm>
            <a:off x="7452323" y="3974562"/>
            <a:ext cx="288032" cy="348109"/>
          </a:xfrm>
          <a:prstGeom prst="rect">
            <a:avLst/>
          </a:prstGeom>
          <a:noFill/>
        </p:spPr>
        <p:txBody>
          <a:bodyPr wrap="square" rtlCol="0">
            <a:spAutoFit/>
          </a:bodyPr>
          <a:lstStyle/>
          <a:p>
            <a:r>
              <a:rPr lang="en-US" sz="1662" dirty="0"/>
              <a:t>X</a:t>
            </a:r>
          </a:p>
        </p:txBody>
      </p:sp>
      <p:sp>
        <p:nvSpPr>
          <p:cNvPr id="38" name="Oval 37"/>
          <p:cNvSpPr/>
          <p:nvPr/>
        </p:nvSpPr>
        <p:spPr>
          <a:xfrm>
            <a:off x="2938729" y="3304854"/>
            <a:ext cx="553153" cy="34092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9" name="Rectangle 38"/>
          <p:cNvSpPr/>
          <p:nvPr/>
        </p:nvSpPr>
        <p:spPr>
          <a:xfrm>
            <a:off x="5364091" y="3021610"/>
            <a:ext cx="2837636" cy="348109"/>
          </a:xfrm>
          <a:prstGeom prst="rect">
            <a:avLst/>
          </a:prstGeom>
        </p:spPr>
        <p:txBody>
          <a:bodyPr wrap="none">
            <a:spAutoFit/>
          </a:bodyPr>
          <a:lstStyle/>
          <a:p>
            <a:r>
              <a:rPr lang="en-US" sz="1662" dirty="0">
                <a:solidFill>
                  <a:srgbClr val="0000FF"/>
                </a:solidFill>
              </a:rPr>
              <a:t>“strength” of the </a:t>
            </a:r>
            <a:r>
              <a:rPr lang="en-US" sz="1662" dirty="0" err="1">
                <a:solidFill>
                  <a:srgbClr val="0000FF"/>
                </a:solidFill>
              </a:rPr>
              <a:t>SciFi</a:t>
            </a:r>
            <a:r>
              <a:rPr lang="en-US" sz="1662" dirty="0">
                <a:solidFill>
                  <a:srgbClr val="0000FF"/>
                </a:solidFill>
              </a:rPr>
              <a:t>-concept</a:t>
            </a:r>
          </a:p>
        </p:txBody>
      </p:sp>
      <p:sp>
        <p:nvSpPr>
          <p:cNvPr id="40" name="Oval 39"/>
          <p:cNvSpPr/>
          <p:nvPr/>
        </p:nvSpPr>
        <p:spPr>
          <a:xfrm>
            <a:off x="5724131" y="3682555"/>
            <a:ext cx="504056" cy="34092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41" name="Straight Arrow Connector 40"/>
          <p:cNvCxnSpPr>
            <a:endCxn id="40" idx="0"/>
          </p:cNvCxnSpPr>
          <p:nvPr/>
        </p:nvCxnSpPr>
        <p:spPr>
          <a:xfrm flipH="1">
            <a:off x="5976158" y="3362534"/>
            <a:ext cx="396045" cy="32002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801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 Compression Example</a:t>
            </a:r>
            <a:endParaRPr lang="en-US" dirty="0"/>
          </a:p>
        </p:txBody>
      </p:sp>
      <p:sp>
        <p:nvSpPr>
          <p:cNvPr id="3" name="Content Placeholder 2"/>
          <p:cNvSpPr>
            <a:spLocks noGrp="1"/>
          </p:cNvSpPr>
          <p:nvPr>
            <p:ph idx="1"/>
          </p:nvPr>
        </p:nvSpPr>
        <p:spPr>
          <a:xfrm>
            <a:off x="607261" y="1340768"/>
            <a:ext cx="8229600" cy="4525963"/>
          </a:xfrm>
        </p:spPr>
        <p:txBody>
          <a:bodyPr/>
          <a:lstStyle/>
          <a:p>
            <a:endParaRPr lang="en-US" dirty="0"/>
          </a:p>
        </p:txBody>
      </p:sp>
      <p:pic>
        <p:nvPicPr>
          <p:cNvPr id="4" name="Picture 3"/>
          <p:cNvPicPr>
            <a:picLocks noChangeAspect="1"/>
          </p:cNvPicPr>
          <p:nvPr/>
        </p:nvPicPr>
        <p:blipFill>
          <a:blip r:embed="rId3"/>
          <a:stretch>
            <a:fillRect/>
          </a:stretch>
        </p:blipFill>
        <p:spPr>
          <a:xfrm>
            <a:off x="501158" y="1297356"/>
            <a:ext cx="3305267" cy="3061491"/>
          </a:xfrm>
          <a:prstGeom prst="rect">
            <a:avLst/>
          </a:prstGeom>
        </p:spPr>
      </p:pic>
      <p:pic>
        <p:nvPicPr>
          <p:cNvPr id="5" name="Picture 4"/>
          <p:cNvPicPr>
            <a:picLocks noChangeAspect="1"/>
          </p:cNvPicPr>
          <p:nvPr/>
        </p:nvPicPr>
        <p:blipFill>
          <a:blip r:embed="rId4"/>
          <a:stretch>
            <a:fillRect/>
          </a:stretch>
        </p:blipFill>
        <p:spPr>
          <a:xfrm>
            <a:off x="5217053" y="3493678"/>
            <a:ext cx="3285077" cy="3104886"/>
          </a:xfrm>
          <a:prstGeom prst="rect">
            <a:avLst/>
          </a:prstGeom>
        </p:spPr>
      </p:pic>
      <p:pic>
        <p:nvPicPr>
          <p:cNvPr id="6" name="Picture 5"/>
          <p:cNvPicPr>
            <a:picLocks noChangeAspect="1"/>
          </p:cNvPicPr>
          <p:nvPr/>
        </p:nvPicPr>
        <p:blipFill rotWithShape="1">
          <a:blip r:embed="rId5"/>
          <a:srcRect l="27859" t="62785" r="48408" b="6354"/>
          <a:stretch/>
        </p:blipFill>
        <p:spPr>
          <a:xfrm>
            <a:off x="2917138" y="5138287"/>
            <a:ext cx="906220" cy="872778"/>
          </a:xfrm>
          <a:prstGeom prst="rect">
            <a:avLst/>
          </a:prstGeom>
        </p:spPr>
      </p:pic>
      <p:sp>
        <p:nvSpPr>
          <p:cNvPr id="7" name="Right Arrow 6"/>
          <p:cNvSpPr/>
          <p:nvPr/>
        </p:nvSpPr>
        <p:spPr>
          <a:xfrm>
            <a:off x="4292207" y="5397504"/>
            <a:ext cx="611109" cy="20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a:latin typeface="Calibri"/>
            </a:endParaRPr>
          </a:p>
        </p:txBody>
      </p:sp>
      <p:sp>
        <p:nvSpPr>
          <p:cNvPr id="8" name="Right Arrow 7"/>
          <p:cNvSpPr/>
          <p:nvPr/>
        </p:nvSpPr>
        <p:spPr>
          <a:xfrm rot="5400000">
            <a:off x="1848236" y="4578184"/>
            <a:ext cx="611109" cy="208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a:latin typeface="Calibri"/>
            </a:endParaRPr>
          </a:p>
        </p:txBody>
      </p:sp>
      <p:sp>
        <p:nvSpPr>
          <p:cNvPr id="9" name="Slide Number Placeholder 8"/>
          <p:cNvSpPr>
            <a:spLocks noGrp="1"/>
          </p:cNvSpPr>
          <p:nvPr>
            <p:ph type="sldNum" sz="quarter" idx="12"/>
          </p:nvPr>
        </p:nvSpPr>
        <p:spPr/>
        <p:txBody>
          <a:bodyPr/>
          <a:lstStyle/>
          <a:p>
            <a:fld id="{687353C0-FB41-4444-9D32-50972131B032}" type="slidenum">
              <a:rPr lang="en-US" smtClean="0"/>
              <a:t>2</a:t>
            </a:fld>
            <a:endParaRPr lang="en-US"/>
          </a:p>
        </p:txBody>
      </p:sp>
      <p:pic>
        <p:nvPicPr>
          <p:cNvPr id="10" name="Picture 9"/>
          <p:cNvPicPr>
            <a:picLocks noChangeAspect="1"/>
          </p:cNvPicPr>
          <p:nvPr/>
        </p:nvPicPr>
        <p:blipFill rotWithShape="1">
          <a:blip r:embed="rId5"/>
          <a:srcRect l="27859" t="31220" r="24446" b="38899"/>
          <a:stretch/>
        </p:blipFill>
        <p:spPr>
          <a:xfrm>
            <a:off x="972922" y="5204226"/>
            <a:ext cx="1821140" cy="845071"/>
          </a:xfrm>
          <a:prstGeom prst="rect">
            <a:avLst/>
          </a:prstGeom>
        </p:spPr>
      </p:pic>
      <p:sp>
        <p:nvSpPr>
          <p:cNvPr id="11" name="TextBox 10"/>
          <p:cNvSpPr txBox="1"/>
          <p:nvPr/>
        </p:nvSpPr>
        <p:spPr>
          <a:xfrm>
            <a:off x="4556565" y="1585388"/>
            <a:ext cx="3866254" cy="1477328"/>
          </a:xfrm>
          <a:prstGeom prst="rect">
            <a:avLst/>
          </a:prstGeom>
          <a:noFill/>
          <a:ln w="12700">
            <a:solidFill>
              <a:srgbClr val="0000FF"/>
            </a:solidFill>
          </a:ln>
        </p:spPr>
        <p:txBody>
          <a:bodyPr wrap="square" rtlCol="0">
            <a:spAutoFit/>
          </a:bodyPr>
          <a:lstStyle/>
          <a:p>
            <a:r>
              <a:rPr lang="en-US" dirty="0" smtClean="0"/>
              <a:t>Question: </a:t>
            </a:r>
            <a:r>
              <a:rPr lang="en-US" dirty="0" smtClean="0">
                <a:solidFill>
                  <a:srgbClr val="0000FF"/>
                </a:solidFill>
              </a:rPr>
              <a:t>Can we reduce a high-dimension data by a factor of 50 without losing too much accuracy? </a:t>
            </a:r>
          </a:p>
          <a:p>
            <a:endParaRPr lang="en-US" dirty="0"/>
          </a:p>
          <a:p>
            <a:r>
              <a:rPr lang="en-US" dirty="0" smtClean="0"/>
              <a:t>Answer:</a:t>
            </a:r>
            <a:r>
              <a:rPr lang="en-US" dirty="0" smtClean="0">
                <a:solidFill>
                  <a:srgbClr val="0000FF"/>
                </a:solidFill>
              </a:rPr>
              <a:t> Yes, we can!</a:t>
            </a:r>
            <a:endParaRPr lang="en-US" dirty="0">
              <a:solidFill>
                <a:srgbClr val="0000FF"/>
              </a:solidFill>
            </a:endParaRPr>
          </a:p>
        </p:txBody>
      </p:sp>
      <p:sp>
        <p:nvSpPr>
          <p:cNvPr id="12" name="TextBox 11"/>
          <p:cNvSpPr txBox="1"/>
          <p:nvPr/>
        </p:nvSpPr>
        <p:spPr>
          <a:xfrm>
            <a:off x="467981" y="6096918"/>
            <a:ext cx="4005968" cy="369332"/>
          </a:xfrm>
          <a:prstGeom prst="rect">
            <a:avLst/>
          </a:prstGeom>
          <a:noFill/>
          <a:ln>
            <a:solidFill>
              <a:schemeClr val="tx1"/>
            </a:solidFill>
          </a:ln>
        </p:spPr>
        <p:txBody>
          <a:bodyPr wrap="none" rtlCol="0">
            <a:spAutoFit/>
          </a:bodyPr>
          <a:lstStyle/>
          <a:p>
            <a:r>
              <a:rPr lang="en-US" dirty="0" smtClean="0"/>
              <a:t>144D-vector representation to 3D-vector.</a:t>
            </a:r>
            <a:endParaRPr lang="en-US" dirty="0"/>
          </a:p>
        </p:txBody>
      </p:sp>
    </p:spTree>
    <p:extLst>
      <p:ext uri="{BB962C8B-B14F-4D97-AF65-F5344CB8AC3E}">
        <p14:creationId xmlns:p14="http://schemas.microsoft.com/office/powerpoint/2010/main" val="252325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uiExpand="1" build="p"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Example – Users-to-Movies </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38825" y="4174797"/>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38825" y="4236944"/>
                <a:ext cx="250838" cy="276999"/>
              </a:xfrm>
              <a:prstGeom prst="rect">
                <a:avLst/>
              </a:prstGeom>
              <a:blipFill rotWithShape="1">
                <a:blip r:embed="rId4"/>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67971" y="5034441"/>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67971" y="5168225"/>
                <a:ext cx="241220" cy="276999"/>
              </a:xfrm>
              <a:prstGeom prst="rect">
                <a:avLst/>
              </a:prstGeom>
              <a:blipFill rotWithShape="1">
                <a:blip r:embed="rId5"/>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79688" y="4092989"/>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79685" y="4148318"/>
                <a:ext cx="226023" cy="276999"/>
              </a:xfrm>
              <a:prstGeom prst="rect">
                <a:avLst/>
              </a:prstGeom>
              <a:blipFill rotWithShape="1">
                <a:blip r:embed="rId6"/>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076063" y="3372880"/>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6062" y="3368200"/>
                <a:ext cx="1471236" cy="1815241"/>
              </a:xfrm>
              <a:prstGeom prst="rect">
                <a:avLst/>
              </a:prstGeom>
              <a:blipFill rotWithShape="1">
                <a:blip r:embed="rId7"/>
                <a:stretch>
                  <a:fillRect/>
                </a:stretch>
              </a:blipFill>
            </p:spPr>
            <p:txBody>
              <a:bodyPr/>
              <a:lstStyle/>
              <a:p>
                <a:r>
                  <a:rPr lang="en-US">
                    <a:noFill/>
                  </a:rPr>
                  <a:t> </a:t>
                </a:r>
              </a:p>
            </p:txBody>
          </p:sp>
        </mc:Fallback>
      </mc:AlternateContent>
      <p:sp>
        <p:nvSpPr>
          <p:cNvPr id="22" name="Left Brace 21"/>
          <p:cNvSpPr/>
          <p:nvPr/>
        </p:nvSpPr>
        <p:spPr>
          <a:xfrm>
            <a:off x="932297" y="3511887"/>
            <a:ext cx="143766" cy="708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3" name="Left Brace 22"/>
          <p:cNvSpPr/>
          <p:nvPr/>
        </p:nvSpPr>
        <p:spPr>
          <a:xfrm>
            <a:off x="932297" y="4450650"/>
            <a:ext cx="143766" cy="582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4" name="TextBox 23"/>
          <p:cNvSpPr txBox="1"/>
          <p:nvPr/>
        </p:nvSpPr>
        <p:spPr>
          <a:xfrm>
            <a:off x="260880" y="3682556"/>
            <a:ext cx="638713" cy="348109"/>
          </a:xfrm>
          <a:prstGeom prst="rect">
            <a:avLst/>
          </a:prstGeom>
          <a:noFill/>
        </p:spPr>
        <p:txBody>
          <a:bodyPr wrap="square" rtlCol="0">
            <a:spAutoFit/>
          </a:bodyPr>
          <a:lstStyle/>
          <a:p>
            <a:r>
              <a:rPr lang="en-US" altLang="zh-CN" sz="1662" dirty="0" err="1">
                <a:solidFill>
                  <a:schemeClr val="accent6">
                    <a:lumMod val="50000"/>
                  </a:schemeClr>
                </a:solidFill>
                <a:latin typeface="Calibri"/>
              </a:rPr>
              <a:t>SciFi</a:t>
            </a:r>
            <a:endParaRPr lang="zh-CN" altLang="en-US" sz="1662" dirty="0">
              <a:solidFill>
                <a:schemeClr val="accent6">
                  <a:lumMod val="50000"/>
                </a:schemeClr>
              </a:solidFill>
              <a:latin typeface="Calibri"/>
            </a:endParaRPr>
          </a:p>
        </p:txBody>
      </p:sp>
      <p:sp>
        <p:nvSpPr>
          <p:cNvPr id="25" name="TextBox 24"/>
          <p:cNvSpPr txBox="1"/>
          <p:nvPr/>
        </p:nvSpPr>
        <p:spPr>
          <a:xfrm>
            <a:off x="-49837" y="4529591"/>
            <a:ext cx="1054015" cy="348109"/>
          </a:xfrm>
          <a:prstGeom prst="rect">
            <a:avLst/>
          </a:prstGeom>
          <a:noFill/>
        </p:spPr>
        <p:txBody>
          <a:bodyPr wrap="square" rtlCol="0">
            <a:spAutoFit/>
          </a:bodyPr>
          <a:lstStyle/>
          <a:p>
            <a:r>
              <a:rPr lang="en-US" altLang="zh-CN" sz="1662" dirty="0">
                <a:solidFill>
                  <a:schemeClr val="accent6">
                    <a:lumMod val="50000"/>
                  </a:schemeClr>
                </a:solidFill>
                <a:latin typeface="Calibri"/>
              </a:rPr>
              <a:t>Romance</a:t>
            </a:r>
            <a:endParaRPr lang="zh-CN" altLang="en-US" sz="1662" dirty="0">
              <a:solidFill>
                <a:schemeClr val="accent6">
                  <a:lumMod val="50000"/>
                </a:schemeClr>
              </a:solidFill>
              <a:latin typeface="Calibri"/>
            </a:endParaRPr>
          </a:p>
        </p:txBody>
      </p:sp>
      <mc:AlternateContent xmlns:mc="http://schemas.openxmlformats.org/markup-compatibility/2006" xmlns:a14="http://schemas.microsoft.com/office/drawing/2010/main">
        <mc:Choice Requires="a14">
          <p:sp>
            <p:nvSpPr>
              <p:cNvPr id="30" name="TextBox 29"/>
              <p:cNvSpPr txBox="1"/>
              <p:nvPr/>
            </p:nvSpPr>
            <p:spPr>
              <a:xfrm>
                <a:off x="2874564" y="3383030"/>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m:t>
                                </m:r>
                                <m:r>
                                  <a:rPr lang="en-US" altLang="zh-CN" sz="1662" i="1">
                                    <a:latin typeface="Cambria Math"/>
                                  </a:rPr>
                                  <m:t>4</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m:t>
                                </m:r>
                                <m:r>
                                  <a:rPr lang="en-US" altLang="zh-CN" sz="1662" i="1">
                                    <a:latin typeface="Cambria Math"/>
                                  </a:rPr>
                                  <m:t>8</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m:t>
                                </m:r>
                                <m:r>
                                  <a:rPr lang="en-US" altLang="zh-CN" sz="1662" i="1">
                                    <a:latin typeface="Cambria Math"/>
                                  </a:rPr>
                                  <m:t>2</m:t>
                                </m:r>
                              </m:e>
                            </m:mr>
                            <m:mr>
                              <m:e>
                                <m:r>
                                  <a:rPr lang="en-US" altLang="zh-CN" sz="1662" i="1">
                                    <a:latin typeface="Cambria Math" panose="02040503050406030204" pitchFamily="18" charset="0"/>
                                  </a:rPr>
                                  <m:t>0.6</m:t>
                                </m:r>
                                <m:r>
                                  <a:rPr lang="en-US" altLang="zh-CN" sz="1662" i="1">
                                    <a:latin typeface="Cambria Math"/>
                                  </a:rPr>
                                  <m:t>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m:t>
                                </m:r>
                                <m:r>
                                  <a:rPr lang="en-US" altLang="zh-CN" sz="1662" i="1">
                                    <a:latin typeface="Cambria Math"/>
                                  </a:rPr>
                                  <m:t>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m:t>
                                </m:r>
                                <m:r>
                                  <a:rPr lang="en-US" altLang="zh-CN" sz="1662" i="1">
                                    <a:latin typeface="Cambria Math"/>
                                  </a:rPr>
                                  <m:t>1</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874563" y="3379196"/>
                <a:ext cx="2359300" cy="181517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652122" y="3761345"/>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652120" y="3789040"/>
                <a:ext cx="1740668" cy="73263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257572" y="5024257"/>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m:t>
                                </m:r>
                                <m:r>
                                  <a:rPr lang="en-US" altLang="zh-CN" sz="1662" i="1">
                                    <a:latin typeface="Cambria Math"/>
                                  </a:rPr>
                                  <m:t>9</m:t>
                                </m:r>
                              </m:e>
                              <m:e>
                                <m:r>
                                  <a:rPr lang="en-US" altLang="zh-CN" sz="1662" i="1">
                                    <a:latin typeface="Cambria Math" panose="02040503050406030204" pitchFamily="18" charset="0"/>
                                  </a:rPr>
                                  <m:t>0.5</m:t>
                                </m:r>
                                <m:r>
                                  <a:rPr lang="en-US" altLang="zh-CN" sz="1662" i="1">
                                    <a:latin typeface="Cambria Math"/>
                                  </a:rPr>
                                  <m:t>4</m:t>
                                </m:r>
                              </m:e>
                              <m:e>
                                <m:r>
                                  <a:rPr lang="en-US" altLang="zh-CN" sz="1662" i="1">
                                    <a:latin typeface="Cambria Math" panose="02040503050406030204" pitchFamily="18" charset="0"/>
                                  </a:rPr>
                                  <m:t>0.59</m:t>
                                </m:r>
                              </m:e>
                              <m:e>
                                <m:r>
                                  <a:rPr lang="en-US" altLang="zh-CN" sz="1662" i="1">
                                    <a:latin typeface="Cambria Math" panose="02040503050406030204" pitchFamily="18" charset="0"/>
                                  </a:rPr>
                                  <m:t>0.</m:t>
                                </m:r>
                                <m:r>
                                  <a:rPr lang="en-US" altLang="zh-CN" sz="1662" i="1">
                                    <a:latin typeface="Cambria Math"/>
                                  </a:rPr>
                                  <m:t> </m:t>
                                </m:r>
                                <m:r>
                                  <a:rPr lang="en-US" altLang="zh-CN" sz="1662" i="1">
                                    <a:latin typeface="Cambria Math" panose="02040503050406030204" pitchFamily="18" charset="0"/>
                                  </a:rPr>
                                  <m:t>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m:t>
                                </m:r>
                                <m:r>
                                  <a:rPr lang="en-US" altLang="zh-CN" sz="1662" i="1">
                                    <a:latin typeface="Cambria Math"/>
                                  </a:rPr>
                                  <m:t>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m:t>
                                </m:r>
                                <m:r>
                                  <a:rPr lang="en-US" altLang="zh-CN" sz="1662" i="1">
                                    <a:latin typeface="Cambria Math"/>
                                  </a:rPr>
                                  <m:t>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m:t>
                                </m:r>
                                <m:r>
                                  <a:rPr lang="en-US" altLang="zh-CN" sz="1662" i="1">
                                    <a:latin typeface="Cambria Math"/>
                                  </a:rPr>
                                  <m:t>7</m:t>
                                </m:r>
                              </m:e>
                            </m:mr>
                          </m:m>
                        </m:e>
                      </m:d>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257570" y="5157192"/>
                <a:ext cx="3346878" cy="738151"/>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592970" y="3894285"/>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592970" y="3933056"/>
                <a:ext cx="250838" cy="276999"/>
              </a:xfrm>
              <a:prstGeom prst="rect">
                <a:avLst/>
              </a:prstGeom>
              <a:blipFill rotWithShape="1">
                <a:blip r:embed="rId11"/>
                <a:stretch>
                  <a:fillRect l="-11905" r="-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810399" y="5765599"/>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810399" y="5960313"/>
                <a:ext cx="241220" cy="276999"/>
              </a:xfrm>
              <a:prstGeom prst="rect">
                <a:avLst/>
              </a:prstGeom>
              <a:blipFill rotWithShape="1">
                <a:blip r:embed="rId12"/>
                <a:stretch>
                  <a:fillRect l="-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20</a:t>
            </a:fld>
            <a:endParaRPr lang="zh-CN" altLang="en-US">
              <a:latin typeface="Calibri"/>
            </a:endParaRPr>
          </a:p>
        </p:txBody>
      </p:sp>
      <p:sp>
        <p:nvSpPr>
          <p:cNvPr id="18" name="TextBox 17"/>
          <p:cNvSpPr txBox="1"/>
          <p:nvPr/>
        </p:nvSpPr>
        <p:spPr>
          <a:xfrm>
            <a:off x="1042568" y="2099625"/>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1432226" y="2431969"/>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0" name="TextBox 19"/>
          <p:cNvSpPr txBox="1"/>
          <p:nvPr/>
        </p:nvSpPr>
        <p:spPr>
          <a:xfrm>
            <a:off x="2166122" y="2564907"/>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6" name="TextBox 25"/>
          <p:cNvSpPr txBox="1"/>
          <p:nvPr/>
        </p:nvSpPr>
        <p:spPr>
          <a:xfrm>
            <a:off x="1762649" y="2431969"/>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cxnSp>
        <p:nvCxnSpPr>
          <p:cNvPr id="27" name="Straight Arrow Connector 26"/>
          <p:cNvCxnSpPr/>
          <p:nvPr/>
        </p:nvCxnSpPr>
        <p:spPr>
          <a:xfrm>
            <a:off x="3241948" y="2985842"/>
            <a:ext cx="0" cy="31022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55776" y="2689265"/>
            <a:ext cx="1656185"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10" name="TextBox 9"/>
          <p:cNvSpPr txBox="1"/>
          <p:nvPr/>
        </p:nvSpPr>
        <p:spPr>
          <a:xfrm>
            <a:off x="5292083" y="3974562"/>
            <a:ext cx="288032" cy="348109"/>
          </a:xfrm>
          <a:prstGeom prst="rect">
            <a:avLst/>
          </a:prstGeom>
          <a:noFill/>
        </p:spPr>
        <p:txBody>
          <a:bodyPr wrap="square" rtlCol="0">
            <a:spAutoFit/>
          </a:bodyPr>
          <a:lstStyle/>
          <a:p>
            <a:r>
              <a:rPr lang="en-US" sz="1662" dirty="0"/>
              <a:t>X</a:t>
            </a:r>
          </a:p>
        </p:txBody>
      </p:sp>
      <p:sp>
        <p:nvSpPr>
          <p:cNvPr id="31" name="TextBox 30"/>
          <p:cNvSpPr txBox="1"/>
          <p:nvPr/>
        </p:nvSpPr>
        <p:spPr>
          <a:xfrm>
            <a:off x="7452323" y="3974562"/>
            <a:ext cx="288032" cy="348109"/>
          </a:xfrm>
          <a:prstGeom prst="rect">
            <a:avLst/>
          </a:prstGeom>
          <a:noFill/>
        </p:spPr>
        <p:txBody>
          <a:bodyPr wrap="square" rtlCol="0">
            <a:spAutoFit/>
          </a:bodyPr>
          <a:lstStyle/>
          <a:p>
            <a:r>
              <a:rPr lang="en-US" sz="1662" dirty="0"/>
              <a:t>X</a:t>
            </a:r>
          </a:p>
        </p:txBody>
      </p:sp>
      <p:sp>
        <p:nvSpPr>
          <p:cNvPr id="32" name="Rectangle 31"/>
          <p:cNvSpPr/>
          <p:nvPr/>
        </p:nvSpPr>
        <p:spPr>
          <a:xfrm>
            <a:off x="5436098" y="1921123"/>
            <a:ext cx="3168352" cy="717376"/>
          </a:xfrm>
          <a:prstGeom prst="rect">
            <a:avLst/>
          </a:prstGeom>
        </p:spPr>
        <p:txBody>
          <a:bodyPr wrap="square">
            <a:spAutoFit/>
          </a:bodyPr>
          <a:lstStyle/>
          <a:p>
            <a:r>
              <a:rPr lang="en-US" sz="2031" b="1" i="1" dirty="0">
                <a:solidFill>
                  <a:srgbClr val="0000FF"/>
                </a:solidFill>
                <a:latin typeface="Times New Roman" pitchFamily="18" charset="0"/>
                <a:cs typeface="Times New Roman" pitchFamily="18" charset="0"/>
              </a:rPr>
              <a:t>V</a:t>
            </a:r>
            <a:r>
              <a:rPr lang="en-US" sz="2031" b="1" dirty="0">
                <a:solidFill>
                  <a:srgbClr val="0000FF"/>
                </a:solidFill>
              </a:rPr>
              <a:t> is “movie-to-concept” similarity matrix</a:t>
            </a:r>
          </a:p>
        </p:txBody>
      </p:sp>
      <p:sp>
        <p:nvSpPr>
          <p:cNvPr id="33" name="Oval 32"/>
          <p:cNvSpPr/>
          <p:nvPr/>
        </p:nvSpPr>
        <p:spPr>
          <a:xfrm>
            <a:off x="5508107" y="4937618"/>
            <a:ext cx="504056" cy="34092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2" name="TextBox 41"/>
          <p:cNvSpPr txBox="1"/>
          <p:nvPr/>
        </p:nvSpPr>
        <p:spPr>
          <a:xfrm>
            <a:off x="2843810" y="5223662"/>
            <a:ext cx="1550268"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cxnSp>
        <p:nvCxnSpPr>
          <p:cNvPr id="43" name="Straight Arrow Connector 42"/>
          <p:cNvCxnSpPr>
            <a:stCxn id="42" idx="3"/>
          </p:cNvCxnSpPr>
          <p:nvPr/>
        </p:nvCxnSpPr>
        <p:spPr>
          <a:xfrm flipV="1">
            <a:off x="4394078" y="5137501"/>
            <a:ext cx="1114026" cy="26021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432226" y="3628407"/>
            <a:ext cx="4321832" cy="1309211"/>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762648" y="3628407"/>
            <a:ext cx="4759808" cy="1410295"/>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11843" y="6021289"/>
            <a:ext cx="5360635" cy="348109"/>
          </a:xfrm>
          <a:prstGeom prst="rect">
            <a:avLst/>
          </a:prstGeom>
          <a:noFill/>
        </p:spPr>
        <p:txBody>
          <a:bodyPr wrap="none" rtlCol="0">
            <a:spAutoFit/>
          </a:bodyPr>
          <a:lstStyle/>
          <a:p>
            <a:r>
              <a:rPr lang="en-US" sz="1662" dirty="0">
                <a:solidFill>
                  <a:srgbClr val="0000FF"/>
                </a:solidFill>
              </a:rPr>
              <a:t>Q: Does the movie “Twilight” relate to concept “Romance”?</a:t>
            </a:r>
          </a:p>
        </p:txBody>
      </p:sp>
    </p:spTree>
    <p:extLst>
      <p:ext uri="{BB962C8B-B14F-4D97-AF65-F5344CB8AC3E}">
        <p14:creationId xmlns:p14="http://schemas.microsoft.com/office/powerpoint/2010/main" val="48604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par>
                                <p:cTn id="8" presetID="22" presetClass="entr" presetSubtype="1"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Interpretation #1</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“movies”, “users” and “concepts”</a:t>
                </a:r>
              </a:p>
              <a:p>
                <a:pPr lvl="1"/>
                <a14:m>
                  <m:oMath xmlns:m="http://schemas.openxmlformats.org/officeDocument/2006/math">
                    <m:r>
                      <a:rPr lang="en-US" altLang="zh-CN" i="1" dirty="0" smtClean="0">
                        <a:latin typeface="Cambria Math" panose="02040503050406030204" pitchFamily="18" charset="0"/>
                      </a:rPr>
                      <m:t>𝑈</m:t>
                    </m:r>
                  </m:oMath>
                </a14:m>
                <a:r>
                  <a:rPr lang="en-US" altLang="zh-CN" dirty="0" smtClean="0">
                    <a:latin typeface="Calibri"/>
                  </a:rPr>
                  <a:t>: user-to-concept similarity matrix</a:t>
                </a:r>
              </a:p>
              <a:p>
                <a:pPr lvl="1"/>
                <a14:m>
                  <m:oMath xmlns:m="http://schemas.openxmlformats.org/officeDocument/2006/math">
                    <m:r>
                      <a:rPr lang="en-US" altLang="zh-CN" i="1" dirty="0" smtClean="0">
                        <a:latin typeface="Cambria Math" panose="02040503050406030204" pitchFamily="18" charset="0"/>
                      </a:rPr>
                      <m:t>𝑉</m:t>
                    </m:r>
                  </m:oMath>
                </a14:m>
                <a:r>
                  <a:rPr lang="en-US" altLang="zh-CN" dirty="0" smtClean="0">
                    <a:latin typeface="Calibri"/>
                  </a:rPr>
                  <a:t>: movie-to-concept similarity matrix</a:t>
                </a:r>
              </a:p>
              <a:p>
                <a:pPr lvl="1"/>
                <a14:m>
                  <m:oMath xmlns:m="http://schemas.openxmlformats.org/officeDocument/2006/math">
                    <m:r>
                      <m:rPr>
                        <m:sty m:val="p"/>
                      </m:rPr>
                      <a:rPr lang="en-US" altLang="zh-CN" b="0" i="0" smtClean="0">
                        <a:latin typeface="Cambria Math" panose="02040503050406030204" pitchFamily="18" charset="0"/>
                      </a:rPr>
                      <m:t>Σ</m:t>
                    </m:r>
                  </m:oMath>
                </a14:m>
                <a:r>
                  <a:rPr lang="en-US" altLang="zh-CN" dirty="0" smtClean="0">
                    <a:latin typeface="Calibri"/>
                  </a:rPr>
                  <a:t>: its diagonal elements</a:t>
                </a:r>
              </a:p>
              <a:p>
                <a:pPr lvl="2"/>
                <a:r>
                  <a:rPr lang="en-US" altLang="zh-CN" dirty="0" smtClean="0">
                    <a:latin typeface="Calibri"/>
                  </a:rPr>
                  <a:t>‘strength’ of each concept</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21</a:t>
            </a:fld>
            <a:endParaRPr lang="zh-CN" altLang="en-US">
              <a:latin typeface="Calibri"/>
            </a:endParaRPr>
          </a:p>
        </p:txBody>
      </p:sp>
    </p:spTree>
    <p:extLst>
      <p:ext uri="{BB962C8B-B14F-4D97-AF65-F5344CB8AC3E}">
        <p14:creationId xmlns:p14="http://schemas.microsoft.com/office/powerpoint/2010/main" val="163908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Interpretations #2</a:t>
            </a:r>
            <a:endParaRPr lang="zh-CN" altLang="en-US" dirty="0">
              <a:latin typeface="Calibri"/>
            </a:endParaRPr>
          </a:p>
        </p:txBody>
      </p:sp>
      <p:sp>
        <p:nvSpPr>
          <p:cNvPr id="5" name="Content Placeholder 4"/>
          <p:cNvSpPr>
            <a:spLocks noGrp="1"/>
          </p:cNvSpPr>
          <p:nvPr>
            <p:ph idx="1"/>
          </p:nvPr>
        </p:nvSpPr>
        <p:spPr>
          <a:xfrm>
            <a:off x="598170" y="1948960"/>
            <a:ext cx="4042410" cy="4016620"/>
          </a:xfrm>
        </p:spPr>
        <p:txBody>
          <a:bodyPr/>
          <a:lstStyle/>
          <a:p>
            <a:r>
              <a:rPr lang="en-US" altLang="zh-CN" dirty="0" smtClean="0">
                <a:latin typeface="Calibri"/>
              </a:rPr>
              <a:t>SVD gives ‘best’ axis to project on </a:t>
            </a:r>
          </a:p>
          <a:p>
            <a:pPr lvl="1"/>
            <a:r>
              <a:rPr lang="en-US" altLang="zh-CN" dirty="0" smtClean="0">
                <a:latin typeface="Calibri"/>
              </a:rPr>
              <a:t>‘best’ = minimal sum of squares of projection errors</a:t>
            </a:r>
          </a:p>
          <a:p>
            <a:r>
              <a:rPr lang="en-US" altLang="zh-CN" dirty="0" smtClean="0">
                <a:latin typeface="Calibri"/>
              </a:rPr>
              <a:t>In other words,</a:t>
            </a:r>
          </a:p>
          <a:p>
            <a:pPr marL="422041" lvl="1" indent="0">
              <a:buNone/>
            </a:pPr>
            <a:r>
              <a:rPr lang="en-US" altLang="zh-CN" b="1" dirty="0" smtClean="0">
                <a:solidFill>
                  <a:srgbClr val="0000FF"/>
                </a:solidFill>
                <a:latin typeface="Calibri"/>
              </a:rPr>
              <a:t>minimum reconstruction error</a:t>
            </a:r>
            <a:endParaRPr lang="zh-CN" altLang="en-US" b="1" dirty="0">
              <a:solidFill>
                <a:srgbClr val="0000FF"/>
              </a:solidFill>
              <a:latin typeface="Calibri"/>
            </a:endParaRPr>
          </a:p>
        </p:txBody>
      </p:sp>
      <p:sp>
        <p:nvSpPr>
          <p:cNvPr id="3" name="Slide Number Placeholder 2"/>
          <p:cNvSpPr>
            <a:spLocks noGrp="1"/>
          </p:cNvSpPr>
          <p:nvPr>
            <p:ph type="sldNum" sz="quarter" idx="12"/>
          </p:nvPr>
        </p:nvSpPr>
        <p:spPr/>
        <p:txBody>
          <a:bodyPr/>
          <a:lstStyle/>
          <a:p>
            <a:fld id="{2B408C46-1D5B-4814-BFDA-AFE3737FCEAB}" type="slidenum">
              <a:rPr lang="zh-CN" altLang="en-US" smtClean="0">
                <a:latin typeface="Calibri"/>
              </a:rPr>
              <a:t>22</a:t>
            </a:fld>
            <a:endParaRPr lang="zh-CN" altLang="en-US">
              <a:latin typeface="Calibri"/>
            </a:endParaRP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9" y="2018341"/>
            <a:ext cx="4193857" cy="313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31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SVD: </a:t>
            </a:r>
            <a:r>
              <a:rPr lang="en-US" altLang="zh-CN" dirty="0" smtClean="0"/>
              <a:t>Interpretation </a:t>
            </a:r>
            <a:r>
              <a:rPr lang="en-US" altLang="zh-CN" dirty="0"/>
              <a:t>#2</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p>
              <a:p>
                <a:pPr lvl="1"/>
                <a:r>
                  <a:rPr lang="zh-CN" altLang="en-US" dirty="0"/>
                  <a:t>𝑈</a:t>
                </a:r>
                <a:r>
                  <a:rPr lang="en-US" altLang="zh-CN" dirty="0"/>
                  <a:t>: user-to-concept </a:t>
                </a:r>
                <a:r>
                  <a:rPr lang="en-US" altLang="zh-CN" dirty="0" smtClean="0"/>
                  <a:t>matrix</a:t>
                </a:r>
              </a:p>
              <a:p>
                <a:pPr lvl="1"/>
                <a:r>
                  <a:rPr lang="zh-CN" altLang="en-US" dirty="0" smtClean="0"/>
                  <a:t>𝑉</a:t>
                </a:r>
                <a:r>
                  <a:rPr lang="en-US" altLang="zh-CN" dirty="0"/>
                  <a:t>: </a:t>
                </a:r>
                <a:r>
                  <a:rPr lang="en-US" altLang="zh-CN" dirty="0" smtClean="0"/>
                  <a:t>movie-to-concept </a:t>
                </a:r>
                <a:r>
                  <a:rPr lang="en-US" altLang="zh-CN" dirty="0"/>
                  <a:t>matrix</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787600" y="4142777"/>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787597" y="4202255"/>
                <a:ext cx="226023" cy="276999"/>
              </a:xfrm>
              <a:prstGeom prst="rect">
                <a:avLst/>
              </a:prstGeom>
              <a:blipFill rotWithShape="1">
                <a:blip r:embed="rId4"/>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83975" y="342266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83974" y="3422137"/>
                <a:ext cx="1471236" cy="181524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082476" y="3432818"/>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0.24</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0.48</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0.52</m:t>
                                </m:r>
                              </m:e>
                            </m:mr>
                            <m:mr>
                              <m:e>
                                <m:r>
                                  <a:rPr lang="en-US" altLang="zh-CN" sz="1662" i="1">
                                    <a:latin typeface="Cambria Math" panose="02040503050406030204" pitchFamily="18" charset="0"/>
                                  </a:rPr>
                                  <m:t>0.68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−0.01</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082475" y="3433133"/>
                <a:ext cx="2359300" cy="181517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860035" y="3811133"/>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860032" y="3842977"/>
                <a:ext cx="1740668" cy="732636"/>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631422" y="5074045"/>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.59</m:t>
                                </m:r>
                              </m:e>
                              <m:e>
                                <m:r>
                                  <a:rPr lang="en-US" altLang="zh-CN" sz="1662" i="1">
                                    <a:latin typeface="Cambria Math" panose="02040503050406030204" pitchFamily="18" charset="0"/>
                                  </a:rPr>
                                  <m:t>0.54</m:t>
                                </m:r>
                              </m:e>
                              <m:e>
                                <m:r>
                                  <a:rPr lang="en-US" altLang="zh-CN" sz="1662" i="1">
                                    <a:latin typeface="Cambria Math" panose="02040503050406030204" pitchFamily="18" charset="0"/>
                                  </a:rPr>
                                  <m:t>0.59</m:t>
                                </m:r>
                              </m:e>
                              <m:e>
                                <m:r>
                                  <a:rPr lang="en-US" altLang="zh-CN" sz="1662" i="1">
                                    <a:latin typeface="Cambria Math" panose="02040503050406030204" pitchFamily="18" charset="0"/>
                                  </a:rPr>
                                  <m:t>0. 0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0.17</m:t>
                                </m:r>
                              </m:e>
                            </m:mr>
                          </m:m>
                        </m:e>
                      </m:d>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31422" y="5074045"/>
                <a:ext cx="2964914" cy="680892"/>
              </a:xfrm>
              <a:prstGeom prst="rect">
                <a:avLst/>
              </a:prstGeom>
              <a:blipFill rotWithShape="1">
                <a:blip r:embed="rId8"/>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23</a:t>
            </a:fld>
            <a:endParaRPr lang="zh-CN" altLang="en-US">
              <a:latin typeface="Calibri"/>
            </a:endParaRPr>
          </a:p>
        </p:txBody>
      </p:sp>
      <p:sp>
        <p:nvSpPr>
          <p:cNvPr id="10" name="TextBox 9"/>
          <p:cNvSpPr txBox="1"/>
          <p:nvPr/>
        </p:nvSpPr>
        <p:spPr>
          <a:xfrm>
            <a:off x="4499994" y="4024350"/>
            <a:ext cx="288032" cy="348109"/>
          </a:xfrm>
          <a:prstGeom prst="rect">
            <a:avLst/>
          </a:prstGeom>
          <a:noFill/>
        </p:spPr>
        <p:txBody>
          <a:bodyPr wrap="square" rtlCol="0">
            <a:spAutoFit/>
          </a:bodyPr>
          <a:lstStyle/>
          <a:p>
            <a:r>
              <a:rPr lang="en-US" sz="1662" dirty="0"/>
              <a:t>X</a:t>
            </a:r>
          </a:p>
        </p:txBody>
      </p:sp>
      <p:sp>
        <p:nvSpPr>
          <p:cNvPr id="31" name="TextBox 30"/>
          <p:cNvSpPr txBox="1"/>
          <p:nvPr/>
        </p:nvSpPr>
        <p:spPr>
          <a:xfrm>
            <a:off x="6660234" y="4024350"/>
            <a:ext cx="288032" cy="348109"/>
          </a:xfrm>
          <a:prstGeom prst="rect">
            <a:avLst/>
          </a:prstGeom>
          <a:noFill/>
        </p:spPr>
        <p:txBody>
          <a:bodyPr wrap="square" rtlCol="0">
            <a:spAutoFit/>
          </a:bodyPr>
          <a:lstStyle/>
          <a:p>
            <a:r>
              <a:rPr lang="en-US" sz="1662" dirty="0"/>
              <a:t>X</a:t>
            </a:r>
          </a:p>
        </p:txBody>
      </p:sp>
      <p:pic>
        <p:nvPicPr>
          <p:cNvPr id="3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0846" y="1319903"/>
            <a:ext cx="2995613" cy="224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644010" y="5024254"/>
            <a:ext cx="2952328" cy="26587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33" name="Straight Arrow Connector 32"/>
          <p:cNvCxnSpPr/>
          <p:nvPr/>
        </p:nvCxnSpPr>
        <p:spPr>
          <a:xfrm flipH="1" flipV="1">
            <a:off x="6186028" y="3229593"/>
            <a:ext cx="186172" cy="1794661"/>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9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SVD: </a:t>
            </a:r>
            <a:r>
              <a:rPr lang="en-US" altLang="zh-CN" dirty="0" smtClean="0"/>
              <a:t>Interpretation </a:t>
            </a:r>
            <a:r>
              <a:rPr lang="en-US" altLang="zh-CN" dirty="0"/>
              <a:t>#2</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p>
              <a:p>
                <a:pPr lvl="1"/>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6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787600" y="4142777"/>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787597" y="4202255"/>
                <a:ext cx="226023" cy="276999"/>
              </a:xfrm>
              <a:prstGeom prst="rect">
                <a:avLst/>
              </a:prstGeom>
              <a:blipFill rotWithShape="1">
                <a:blip r:embed="rId4"/>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83975" y="342266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83974" y="3422137"/>
                <a:ext cx="1471236" cy="181524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082476" y="3432818"/>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0.24</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0.48</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0.52</m:t>
                                </m:r>
                              </m:e>
                            </m:mr>
                            <m:mr>
                              <m:e>
                                <m:r>
                                  <a:rPr lang="en-US" altLang="zh-CN" sz="1662" i="1">
                                    <a:latin typeface="Cambria Math" panose="02040503050406030204" pitchFamily="18" charset="0"/>
                                  </a:rPr>
                                  <m:t>0.68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−0.01</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082475" y="3433133"/>
                <a:ext cx="2359300" cy="181517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860035" y="3811133"/>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860032" y="3842977"/>
                <a:ext cx="1740668" cy="732636"/>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465483" y="5074045"/>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.59</m:t>
                                </m:r>
                              </m:e>
                              <m:e>
                                <m:r>
                                  <a:rPr lang="en-US" altLang="zh-CN" sz="1662" i="1">
                                    <a:latin typeface="Cambria Math" panose="02040503050406030204" pitchFamily="18" charset="0"/>
                                  </a:rPr>
                                  <m:t>0.54</m:t>
                                </m:r>
                              </m:e>
                              <m:e>
                                <m:r>
                                  <a:rPr lang="en-US" altLang="zh-CN" sz="1662" i="1">
                                    <a:latin typeface="Cambria Math" panose="02040503050406030204" pitchFamily="18" charset="0"/>
                                  </a:rPr>
                                  <m:t>0.59</m:t>
                                </m:r>
                              </m:e>
                              <m:e>
                                <m:r>
                                  <a:rPr lang="en-US" altLang="zh-CN" sz="1662" i="1">
                                    <a:latin typeface="Cambria Math" panose="02040503050406030204" pitchFamily="18" charset="0"/>
                                  </a:rPr>
                                  <m:t>0. 05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0.17</m:t>
                                </m:r>
                              </m:e>
                            </m:mr>
                          </m:m>
                        </m:e>
                      </m:d>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465482" y="5211129"/>
                <a:ext cx="3346878" cy="738151"/>
              </a:xfrm>
              <a:prstGeom prst="rect">
                <a:avLst/>
              </a:prstGeom>
              <a:blipFill rotWithShape="1">
                <a:blip r:embed="rId8"/>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24</a:t>
            </a:fld>
            <a:endParaRPr lang="zh-CN" altLang="en-US">
              <a:latin typeface="Calibri"/>
            </a:endParaRPr>
          </a:p>
        </p:txBody>
      </p:sp>
      <p:sp>
        <p:nvSpPr>
          <p:cNvPr id="10" name="TextBox 9"/>
          <p:cNvSpPr txBox="1"/>
          <p:nvPr/>
        </p:nvSpPr>
        <p:spPr>
          <a:xfrm>
            <a:off x="4499994" y="4024350"/>
            <a:ext cx="288032" cy="348109"/>
          </a:xfrm>
          <a:prstGeom prst="rect">
            <a:avLst/>
          </a:prstGeom>
          <a:noFill/>
        </p:spPr>
        <p:txBody>
          <a:bodyPr wrap="square" rtlCol="0">
            <a:spAutoFit/>
          </a:bodyPr>
          <a:lstStyle/>
          <a:p>
            <a:r>
              <a:rPr lang="en-US" sz="1662" dirty="0"/>
              <a:t>X</a:t>
            </a:r>
          </a:p>
        </p:txBody>
      </p:sp>
      <p:sp>
        <p:nvSpPr>
          <p:cNvPr id="31" name="TextBox 30"/>
          <p:cNvSpPr txBox="1"/>
          <p:nvPr/>
        </p:nvSpPr>
        <p:spPr>
          <a:xfrm>
            <a:off x="6660234" y="4024350"/>
            <a:ext cx="288032" cy="348109"/>
          </a:xfrm>
          <a:prstGeom prst="rect">
            <a:avLst/>
          </a:prstGeom>
          <a:noFill/>
        </p:spPr>
        <p:txBody>
          <a:bodyPr wrap="square" rtlCol="0">
            <a:spAutoFit/>
          </a:bodyPr>
          <a:lstStyle/>
          <a:p>
            <a:r>
              <a:rPr lang="en-US" sz="1662" dirty="0"/>
              <a:t>X</a:t>
            </a:r>
          </a:p>
        </p:txBody>
      </p:sp>
      <p:pic>
        <p:nvPicPr>
          <p:cNvPr id="3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0846" y="1386372"/>
            <a:ext cx="2995613" cy="224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4932042" y="3717725"/>
            <a:ext cx="504056" cy="34092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17" name="Straight Arrow Connector 16"/>
          <p:cNvCxnSpPr/>
          <p:nvPr/>
        </p:nvCxnSpPr>
        <p:spPr>
          <a:xfrm>
            <a:off x="4441775" y="3229597"/>
            <a:ext cx="770099" cy="488131"/>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318848" y="2632983"/>
            <a:ext cx="1941494" cy="603883"/>
          </a:xfrm>
          <a:prstGeom prst="rect">
            <a:avLst/>
          </a:prstGeom>
        </p:spPr>
        <p:txBody>
          <a:bodyPr wrap="none">
            <a:spAutoFit/>
          </a:bodyPr>
          <a:lstStyle/>
          <a:p>
            <a:r>
              <a:rPr lang="en-US" sz="1662" b="1" dirty="0">
                <a:solidFill>
                  <a:srgbClr val="0000FF"/>
                </a:solidFill>
              </a:rPr>
              <a:t>variance (“spread”) </a:t>
            </a:r>
          </a:p>
          <a:p>
            <a:r>
              <a:rPr lang="en-US" sz="1662" b="1" dirty="0">
                <a:solidFill>
                  <a:srgbClr val="0000FF"/>
                </a:solidFill>
              </a:rPr>
              <a:t>on the v</a:t>
            </a:r>
            <a:r>
              <a:rPr lang="en-US" sz="1662" b="1" baseline="-25000" dirty="0">
                <a:solidFill>
                  <a:srgbClr val="0000FF"/>
                </a:solidFill>
              </a:rPr>
              <a:t>1</a:t>
            </a:r>
            <a:r>
              <a:rPr lang="en-US" sz="1662" b="1" dirty="0">
                <a:solidFill>
                  <a:srgbClr val="0000FF"/>
                </a:solidFill>
              </a:rPr>
              <a:t> axis</a:t>
            </a:r>
          </a:p>
        </p:txBody>
      </p:sp>
    </p:spTree>
    <p:extLst>
      <p:ext uri="{BB962C8B-B14F-4D97-AF65-F5344CB8AC3E}">
        <p14:creationId xmlns:p14="http://schemas.microsoft.com/office/powerpoint/2010/main" val="322782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SVD: </a:t>
            </a:r>
            <a:r>
              <a:rPr lang="en-US" altLang="zh-CN" dirty="0" smtClean="0"/>
              <a:t>Interpretation </a:t>
            </a:r>
            <a:r>
              <a:rPr lang="en-US" altLang="zh-CN" dirty="0"/>
              <a:t>#2</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example</a:t>
                </a:r>
              </a:p>
              <a:p>
                <a:pPr lvl="1"/>
                <a14:m>
                  <m:oMath xmlns:m="http://schemas.openxmlformats.org/officeDocument/2006/math">
                    <m:r>
                      <a:rPr lang="en-US" altLang="zh-CN" b="0" i="1" smtClean="0">
                        <a:latin typeface="Cambria Math"/>
                      </a:rPr>
                      <m:t>𝑈</m:t>
                    </m:r>
                    <m:r>
                      <m:rPr>
                        <m:nor/>
                      </m:rPr>
                      <a:rPr lang="en-US" altLang="zh-CN" b="0" smtClean="0">
                        <a:latin typeface="Cambria Math"/>
                        <a:sym typeface="Symbol"/>
                      </a:rPr>
                      <m:t></m:t>
                    </m:r>
                  </m:oMath>
                </a14:m>
                <a:r>
                  <a:rPr lang="en-US" altLang="zh-CN" dirty="0" smtClean="0"/>
                  <a:t>: the coordinates of the points in the projection axis</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1">
                <a:blip r:embed="rId3"/>
                <a:stretch>
                  <a:fillRect t="-1213"/>
                </a:stretch>
              </a:blipFill>
            </p:spPr>
            <p:txBody>
              <a:bodyPr/>
              <a:lstStyle/>
              <a:p>
                <a:r>
                  <a:rPr lang="en-US">
                    <a:noFill/>
                  </a:rPr>
                  <a:t> </a:t>
                </a:r>
              </a:p>
            </p:txBody>
          </p:sp>
        </mc:Fallback>
      </mc:AlternateContent>
      <p:sp>
        <p:nvSpPr>
          <p:cNvPr id="6" name="Content Placeholder 5"/>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25</a:t>
            </a:fld>
            <a:endParaRPr lang="zh-CN" altLang="en-US">
              <a:latin typeface="Calibri"/>
            </a:endParaRPr>
          </a:p>
        </p:txBody>
      </p:sp>
      <mc:AlternateContent xmlns:mc="http://schemas.openxmlformats.org/markup-compatibility/2006" xmlns:a14="http://schemas.microsoft.com/office/drawing/2010/main">
        <mc:Choice Requires="a14">
          <p:sp>
            <p:nvSpPr>
              <p:cNvPr id="21" name="TextBox 20"/>
              <p:cNvSpPr txBox="1"/>
              <p:nvPr/>
            </p:nvSpPr>
            <p:spPr>
              <a:xfrm>
                <a:off x="868516" y="421274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68516" y="4278055"/>
                <a:ext cx="1471236" cy="181524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572002" y="4283229"/>
                <a:ext cx="2208874"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86</m:t>
                                </m:r>
                              </m:e>
                              <m:e>
                                <m:r>
                                  <a:rPr lang="en-US" altLang="zh-CN" sz="1662" i="1">
                                    <a:latin typeface="Cambria Math" panose="02040503050406030204" pitchFamily="18" charset="0"/>
                                  </a:rPr>
                                  <m:t>0.</m:t>
                                </m:r>
                                <m:r>
                                  <a:rPr lang="en-US" altLang="zh-CN" sz="1662" i="1">
                                    <a:latin typeface="Cambria Math"/>
                                  </a:rPr>
                                  <m:t>24</m:t>
                                </m:r>
                              </m:e>
                              <m:e>
                                <m:r>
                                  <a:rPr lang="en-US" altLang="zh-CN" sz="1662" i="1">
                                    <a:latin typeface="Cambria Math"/>
                                  </a:rPr>
                                  <m:t>8</m:t>
                                </m:r>
                                <m:r>
                                  <a:rPr lang="en-US" altLang="zh-CN" sz="1662" i="1">
                                    <a:latin typeface="Cambria Math" panose="02040503050406030204" pitchFamily="18" charset="0"/>
                                  </a:rPr>
                                  <m:t>.</m:t>
                                </m:r>
                                <m:r>
                                  <a:rPr lang="en-US" altLang="zh-CN" sz="1662" i="1">
                                    <a:latin typeface="Cambria Math"/>
                                  </a:rPr>
                                  <m:t>21</m:t>
                                </m:r>
                              </m:e>
                            </m:mr>
                            <m:mr>
                              <m:e>
                                <m:r>
                                  <a:rPr lang="en-US" altLang="zh-CN" sz="1662" i="1">
                                    <a:latin typeface="Cambria Math"/>
                                  </a:rPr>
                                  <m:t>5</m:t>
                                </m:r>
                                <m:r>
                                  <a:rPr lang="en-US" altLang="zh-CN" sz="1662" i="1">
                                    <a:latin typeface="Cambria Math" panose="02040503050406030204" pitchFamily="18" charset="0"/>
                                  </a:rPr>
                                  <m:t>.</m:t>
                                </m:r>
                                <m:r>
                                  <a:rPr lang="en-US" altLang="zh-CN" sz="1662" i="1">
                                    <a:latin typeface="Cambria Math"/>
                                  </a:rPr>
                                  <m:t>71</m:t>
                                </m:r>
                              </m:e>
                              <m:e>
                                <m:r>
                                  <a:rPr lang="en-US" altLang="zh-CN" sz="1662" i="1">
                                    <a:latin typeface="Cambria Math" panose="02040503050406030204" pitchFamily="18" charset="0"/>
                                  </a:rPr>
                                  <m:t>−0.</m:t>
                                </m:r>
                                <m:r>
                                  <a:rPr lang="en-US" altLang="zh-CN" sz="1662" i="1">
                                    <a:latin typeface="Cambria Math"/>
                                  </a:rPr>
                                  <m:t>24</m:t>
                                </m:r>
                              </m:e>
                              <m:e>
                                <m:r>
                                  <a:rPr lang="en-US" altLang="zh-CN" sz="1662" i="1">
                                    <a:latin typeface="Cambria Math"/>
                                  </a:rPr>
                                  <m:t>5</m:t>
                                </m:r>
                                <m:r>
                                  <a:rPr lang="en-US" altLang="zh-CN" sz="1662" i="1">
                                    <a:latin typeface="Cambria Math" panose="02040503050406030204" pitchFamily="18" charset="0"/>
                                  </a:rPr>
                                  <m:t>.</m:t>
                                </m:r>
                                <m:r>
                                  <a:rPr lang="en-US" altLang="zh-CN" sz="1662" i="1">
                                    <a:latin typeface="Cambria Math"/>
                                  </a:rPr>
                                  <m:t>12</m:t>
                                </m:r>
                              </m:e>
                            </m:mr>
                            <m:mr>
                              <m:e>
                                <m:r>
                                  <a:rPr lang="en-US" altLang="zh-CN" sz="1662" i="1">
                                    <a:latin typeface="Cambria Math"/>
                                  </a:rPr>
                                  <m:t>5</m:t>
                                </m:r>
                                <m:r>
                                  <a:rPr lang="en-US" altLang="zh-CN" sz="1662" i="1">
                                    <a:latin typeface="Cambria Math" panose="02040503050406030204" pitchFamily="18" charset="0"/>
                                  </a:rPr>
                                  <m:t>.</m:t>
                                </m:r>
                                <m:r>
                                  <a:rPr lang="en-US" altLang="zh-CN" sz="1662" i="1">
                                    <a:latin typeface="Cambria Math"/>
                                  </a:rPr>
                                  <m:t>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95</m:t>
                                </m:r>
                              </m:e>
                              <m:e>
                                <m:r>
                                  <a:rPr lang="en-US" altLang="zh-CN" sz="1662" i="1">
                                    <a:latin typeface="Cambria Math"/>
                                  </a:rPr>
                                  <m:t>−6</m:t>
                                </m:r>
                                <m:r>
                                  <a:rPr lang="en-US" altLang="zh-CN" sz="1662" i="1">
                                    <a:latin typeface="Cambria Math" panose="02040503050406030204" pitchFamily="18" charset="0"/>
                                  </a:rPr>
                                  <m:t>.</m:t>
                                </m:r>
                                <m:r>
                                  <a:rPr lang="en-US" altLang="zh-CN" sz="1662" i="1">
                                    <a:latin typeface="Cambria Math"/>
                                  </a:rPr>
                                  <m:t>19</m:t>
                                </m:r>
                              </m:e>
                            </m:mr>
                            <m:mr>
                              <m:e>
                                <m:r>
                                  <a:rPr lang="en-US" altLang="zh-CN" sz="1662" i="1">
                                    <a:latin typeface="Cambria Math"/>
                                  </a:rPr>
                                  <m:t>8</m:t>
                                </m:r>
                                <m:r>
                                  <a:rPr lang="en-US" altLang="zh-CN" sz="1662" i="1">
                                    <a:latin typeface="Cambria Math" panose="02040503050406030204" pitchFamily="18" charset="0"/>
                                  </a:rPr>
                                  <m:t>.</m:t>
                                </m:r>
                                <m:r>
                                  <a:rPr lang="en-US" altLang="zh-CN" sz="1662" i="1">
                                    <a:latin typeface="Cambria Math"/>
                                  </a:rPr>
                                  <m:t>09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83</m:t>
                                </m:r>
                              </m:e>
                              <m:e>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90</m:t>
                                </m:r>
                              </m:e>
                            </m:mr>
                            <m:mr>
                              <m:e>
                                <m:r>
                                  <a:rPr lang="en-US" altLang="zh-CN" sz="1662" i="1">
                                    <a:latin typeface="Cambria Math" panose="02040503050406030204" pitchFamily="18" charset="0"/>
                                  </a:rPr>
                                  <m:t>0.</m:t>
                                </m:r>
                                <m:r>
                                  <a:rPr lang="en-US" altLang="zh-CN" sz="1662" i="1">
                                    <a:latin typeface="Cambria Math"/>
                                  </a:rPr>
                                  <m:t>71</m:t>
                                </m:r>
                              </m:e>
                              <m:e>
                                <m:r>
                                  <a:rPr lang="en-US" altLang="zh-CN" sz="1662" i="1">
                                    <a:latin typeface="Cambria Math"/>
                                  </a:rPr>
                                  <m:t>6</m:t>
                                </m:r>
                                <m:r>
                                  <a:rPr lang="en-US" altLang="zh-CN" sz="1662" i="1">
                                    <a:latin typeface="Cambria Math" panose="02040503050406030204" pitchFamily="18" charset="0"/>
                                  </a:rPr>
                                  <m:t>. </m:t>
                                </m:r>
                                <m:r>
                                  <a:rPr lang="en-US" altLang="zh-CN" sz="1662" i="1">
                                    <a:latin typeface="Cambria Math"/>
                                  </a:rPr>
                                  <m:t>78</m:t>
                                </m:r>
                              </m:e>
                              <m:e>
                                <m:r>
                                  <a:rPr lang="en-US" altLang="zh-CN" sz="1662" i="1">
                                    <a:latin typeface="Cambria Math" panose="02040503050406030204" pitchFamily="18" charset="0"/>
                                  </a:rPr>
                                  <m:t>0.</m:t>
                                </m:r>
                                <m:r>
                                  <a:rPr lang="en-US" altLang="zh-CN" sz="1662" i="1">
                                    <a:latin typeface="Cambria Math"/>
                                  </a:rPr>
                                  <m:t>71</m:t>
                                </m:r>
                              </m:e>
                            </m:mr>
                            <m:mr>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4</m:t>
                                </m:r>
                                <m:r>
                                  <a:rPr lang="en-US" altLang="zh-CN" sz="1662" i="1">
                                    <a:latin typeface="Cambria Math" panose="02040503050406030204" pitchFamily="18" charset="0"/>
                                  </a:rPr>
                                  <m:t>.</m:t>
                                </m:r>
                                <m:r>
                                  <a:rPr lang="en-US" altLang="zh-CN" sz="1662" i="1">
                                    <a:latin typeface="Cambria Math"/>
                                  </a:rPr>
                                  <m:t>88</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38</m:t>
                                </m:r>
                              </m:e>
                            </m:mr>
                            <m:mr>
                              <m:e>
                                <m:r>
                                  <a:rPr lang="en-US" altLang="zh-CN" sz="1662" i="1">
                                    <a:latin typeface="Cambria Math" panose="02040503050406030204" pitchFamily="18" charset="0"/>
                                  </a:rPr>
                                  <m:t>0. </m:t>
                                </m:r>
                                <m:r>
                                  <a:rPr lang="en-US" altLang="zh-CN" sz="1662" i="1">
                                    <a:latin typeface="Cambria Math"/>
                                  </a:rPr>
                                  <m:t>83</m:t>
                                </m:r>
                              </m:e>
                              <m:e>
                                <m:r>
                                  <a:rPr lang="en-US" altLang="zh-CN" sz="1662" i="1">
                                    <a:latin typeface="Cambria Math"/>
                                  </a:rPr>
                                  <m:t>8</m:t>
                                </m:r>
                                <m:r>
                                  <a:rPr lang="en-US" altLang="zh-CN" sz="1662" i="1">
                                    <a:latin typeface="Cambria Math" panose="02040503050406030204" pitchFamily="18" charset="0"/>
                                  </a:rPr>
                                  <m:t>.</m:t>
                                </m:r>
                                <m:r>
                                  <a:rPr lang="en-US" altLang="zh-CN" sz="1662" i="1">
                                    <a:latin typeface="Cambria Math"/>
                                  </a:rPr>
                                  <m:t>33</m:t>
                                </m:r>
                              </m:e>
                              <m:e>
                                <m:r>
                                  <a:rPr lang="en-US" altLang="zh-CN" sz="1662" i="1">
                                    <a:latin typeface="Cambria Math" panose="02040503050406030204" pitchFamily="18" charset="0"/>
                                  </a:rPr>
                                  <m:t>−0. </m:t>
                                </m:r>
                                <m:r>
                                  <a:rPr lang="en-US" altLang="zh-CN" sz="1662" i="1">
                                    <a:latin typeface="Cambria Math"/>
                                  </a:rPr>
                                  <m:t>12</m:t>
                                </m:r>
                              </m:e>
                            </m:mr>
                          </m:m>
                        </m:e>
                      </m:d>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4572000" y="4354412"/>
                <a:ext cx="2397772" cy="1815177"/>
              </a:xfrm>
              <a:prstGeom prst="rect">
                <a:avLst/>
              </a:prstGeom>
              <a:blipFill rotWithShape="1">
                <a:blip r:embed="rId5"/>
                <a:stretch>
                  <a:fillRect/>
                </a:stretch>
              </a:blipFill>
            </p:spPr>
            <p:txBody>
              <a:bodyPr/>
              <a:lstStyle/>
              <a:p>
                <a:r>
                  <a:rPr lang="en-US">
                    <a:noFill/>
                  </a:rPr>
                  <a:t> </a:t>
                </a:r>
              </a:p>
            </p:txBody>
          </p:sp>
        </mc:Fallback>
      </mc:AlternateContent>
      <p:pic>
        <p:nvPicPr>
          <p:cNvPr id="3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0846" y="1386372"/>
            <a:ext cx="2995613" cy="224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4644010" y="4266719"/>
            <a:ext cx="576064" cy="172819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ectangle 16"/>
          <p:cNvSpPr/>
          <p:nvPr/>
        </p:nvSpPr>
        <p:spPr>
          <a:xfrm>
            <a:off x="2474640" y="3423425"/>
            <a:ext cx="2097360" cy="603883"/>
          </a:xfrm>
          <a:prstGeom prst="rect">
            <a:avLst/>
          </a:prstGeom>
        </p:spPr>
        <p:txBody>
          <a:bodyPr wrap="square">
            <a:spAutoFit/>
          </a:bodyPr>
          <a:lstStyle/>
          <a:p>
            <a:r>
              <a:rPr lang="en-US" sz="1662" b="1" dirty="0">
                <a:solidFill>
                  <a:srgbClr val="0000FF"/>
                </a:solidFill>
              </a:rPr>
              <a:t>Projection of users on the “Sci-Fi” axis</a:t>
            </a:r>
          </a:p>
        </p:txBody>
      </p:sp>
    </p:spTree>
    <p:extLst>
      <p:ext uri="{BB962C8B-B14F-4D97-AF65-F5344CB8AC3E}">
        <p14:creationId xmlns:p14="http://schemas.microsoft.com/office/powerpoint/2010/main" val="24024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Interpretation #2</a:t>
            </a:r>
            <a:endParaRPr lang="en-US" dirty="0"/>
          </a:p>
        </p:txBody>
      </p:sp>
      <p:sp>
        <p:nvSpPr>
          <p:cNvPr id="3" name="Content Placeholder 2"/>
          <p:cNvSpPr>
            <a:spLocks noGrp="1"/>
          </p:cNvSpPr>
          <p:nvPr>
            <p:ph idx="1"/>
          </p:nvPr>
        </p:nvSpPr>
        <p:spPr/>
        <p:txBody>
          <a:bodyPr/>
          <a:lstStyle/>
          <a:p>
            <a:r>
              <a:rPr lang="en-US" dirty="0" smtClean="0">
                <a:solidFill>
                  <a:srgbClr val="0000FF"/>
                </a:solidFill>
              </a:rPr>
              <a:t>Q</a:t>
            </a:r>
            <a:r>
              <a:rPr lang="en-US" dirty="0" smtClean="0"/>
              <a:t>: how exactly is dimension reduction done? </a:t>
            </a:r>
            <a:endParaRPr lang="en-US" dirty="0"/>
          </a:p>
        </p:txBody>
      </p:sp>
      <p:sp>
        <p:nvSpPr>
          <p:cNvPr id="4" name="Slide Number Placeholder 3"/>
          <p:cNvSpPr>
            <a:spLocks noGrp="1"/>
          </p:cNvSpPr>
          <p:nvPr>
            <p:ph type="sldNum" sz="quarter" idx="12"/>
          </p:nvPr>
        </p:nvSpPr>
        <p:spPr/>
        <p:txBody>
          <a:bodyPr/>
          <a:lstStyle/>
          <a:p>
            <a:fld id="{889B3E5E-9888-410B-8750-2191BA36B2F2}" type="slidenum">
              <a:rPr lang="en-US" smtClean="0"/>
              <a:t>26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787600" y="4142777"/>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87597" y="4202255"/>
                <a:ext cx="226023" cy="276999"/>
              </a:xfrm>
              <a:prstGeom prst="rect">
                <a:avLst/>
              </a:prstGeom>
              <a:blipFill rotWithShape="1">
                <a:blip r:embed="rId2"/>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3975" y="342266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3974" y="3422137"/>
                <a:ext cx="1471236" cy="181524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82476" y="3432818"/>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0.24</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0.48</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0.52</m:t>
                                </m:r>
                              </m:e>
                            </m:mr>
                            <m:mr>
                              <m:e>
                                <m:r>
                                  <a:rPr lang="en-US" altLang="zh-CN" sz="1662" i="1">
                                    <a:latin typeface="Cambria Math" panose="02040503050406030204" pitchFamily="18" charset="0"/>
                                  </a:rPr>
                                  <m:t>0.68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−0.01</m:t>
                                </m:r>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82475" y="3433133"/>
                <a:ext cx="2359300" cy="18151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860035" y="3811133"/>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60032" y="3842977"/>
                <a:ext cx="1740668" cy="73263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65483" y="5074045"/>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.59</m:t>
                                </m:r>
                              </m:e>
                              <m:e>
                                <m:r>
                                  <a:rPr lang="en-US" altLang="zh-CN" sz="1662" i="1">
                                    <a:latin typeface="Cambria Math" panose="02040503050406030204" pitchFamily="18" charset="0"/>
                                  </a:rPr>
                                  <m:t>0.54</m:t>
                                </m:r>
                              </m:e>
                              <m:e>
                                <m:r>
                                  <a:rPr lang="en-US" altLang="zh-CN" sz="1662" i="1">
                                    <a:latin typeface="Cambria Math" panose="02040503050406030204" pitchFamily="18" charset="0"/>
                                  </a:rPr>
                                  <m:t>0.59</m:t>
                                </m:r>
                              </m:e>
                              <m:e>
                                <m:r>
                                  <a:rPr lang="en-US" altLang="zh-CN" sz="1662" i="1">
                                    <a:latin typeface="Cambria Math" panose="02040503050406030204" pitchFamily="18" charset="0"/>
                                  </a:rPr>
                                  <m:t>0. 05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0.17</m:t>
                                </m:r>
                              </m:e>
                            </m:mr>
                          </m:m>
                        </m:e>
                      </m:d>
                    </m:oMath>
                  </m:oMathPara>
                </a14:m>
                <a:endParaRPr lang="zh-CN" altLang="en-US" sz="1662" dirty="0">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65482" y="5211129"/>
                <a:ext cx="3346878" cy="738151"/>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4499994" y="4024350"/>
            <a:ext cx="288032" cy="348109"/>
          </a:xfrm>
          <a:prstGeom prst="rect">
            <a:avLst/>
          </a:prstGeom>
          <a:noFill/>
        </p:spPr>
        <p:txBody>
          <a:bodyPr wrap="square" rtlCol="0">
            <a:spAutoFit/>
          </a:bodyPr>
          <a:lstStyle/>
          <a:p>
            <a:r>
              <a:rPr lang="en-US" sz="1662" dirty="0"/>
              <a:t>X</a:t>
            </a:r>
          </a:p>
        </p:txBody>
      </p:sp>
      <p:sp>
        <p:nvSpPr>
          <p:cNvPr id="11" name="TextBox 10"/>
          <p:cNvSpPr txBox="1"/>
          <p:nvPr/>
        </p:nvSpPr>
        <p:spPr>
          <a:xfrm>
            <a:off x="6660234" y="4024350"/>
            <a:ext cx="288032" cy="348109"/>
          </a:xfrm>
          <a:prstGeom prst="rect">
            <a:avLst/>
          </a:prstGeom>
          <a:noFill/>
        </p:spPr>
        <p:txBody>
          <a:bodyPr wrap="square" rtlCol="0">
            <a:spAutoFit/>
          </a:bodyPr>
          <a:lstStyle/>
          <a:p>
            <a:r>
              <a:rPr lang="en-US" sz="1662" dirty="0"/>
              <a:t>X</a:t>
            </a:r>
          </a:p>
        </p:txBody>
      </p:sp>
    </p:spTree>
    <p:extLst>
      <p:ext uri="{BB962C8B-B14F-4D97-AF65-F5344CB8AC3E}">
        <p14:creationId xmlns:p14="http://schemas.microsoft.com/office/powerpoint/2010/main" val="2707811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Interpretation #2</a:t>
            </a:r>
            <a:endParaRPr lang="en-US" dirty="0"/>
          </a:p>
        </p:txBody>
      </p:sp>
      <p:sp>
        <p:nvSpPr>
          <p:cNvPr id="3" name="Content Placeholder 2"/>
          <p:cNvSpPr>
            <a:spLocks noGrp="1"/>
          </p:cNvSpPr>
          <p:nvPr>
            <p:ph idx="1"/>
          </p:nvPr>
        </p:nvSpPr>
        <p:spPr/>
        <p:txBody>
          <a:bodyPr/>
          <a:lstStyle/>
          <a:p>
            <a:r>
              <a:rPr lang="en-US" dirty="0" smtClean="0"/>
              <a:t>Q: how exactly is dimension reduction done?</a:t>
            </a:r>
          </a:p>
          <a:p>
            <a:r>
              <a:rPr lang="en-US" dirty="0" smtClean="0">
                <a:solidFill>
                  <a:srgbClr val="0000FF"/>
                </a:solidFill>
              </a:rPr>
              <a:t>A: Set smallest singular values to zero</a:t>
            </a:r>
            <a:endParaRPr lang="en-US" dirty="0">
              <a:solidFill>
                <a:srgbClr val="0000FF"/>
              </a:solidFill>
            </a:endParaRPr>
          </a:p>
          <a:p>
            <a:endParaRPr lang="en-US" dirty="0">
              <a:solidFill>
                <a:srgbClr val="0000FF"/>
              </a:solidFill>
            </a:endParaRPr>
          </a:p>
        </p:txBody>
      </p:sp>
      <p:sp>
        <p:nvSpPr>
          <p:cNvPr id="4" name="Slide Number Placeholder 3"/>
          <p:cNvSpPr>
            <a:spLocks noGrp="1"/>
          </p:cNvSpPr>
          <p:nvPr>
            <p:ph type="sldNum" sz="quarter" idx="12"/>
          </p:nvPr>
        </p:nvSpPr>
        <p:spPr/>
        <p:txBody>
          <a:bodyPr/>
          <a:lstStyle/>
          <a:p>
            <a:fld id="{889B3E5E-9888-410B-8750-2191BA36B2F2}" type="slidenum">
              <a:rPr lang="en-US" smtClean="0"/>
              <a:t>27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787600" y="4142777"/>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87597" y="4202255"/>
                <a:ext cx="226023" cy="276999"/>
              </a:xfrm>
              <a:prstGeom prst="rect">
                <a:avLst/>
              </a:prstGeom>
              <a:blipFill rotWithShape="1">
                <a:blip r:embed="rId2"/>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3975" y="342266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3974" y="3422137"/>
                <a:ext cx="1471236" cy="181524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82476" y="3432818"/>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m:t>
                                </m:r>
                                <m:r>
                                  <a:rPr lang="en-US" altLang="zh-CN" sz="1662" i="1">
                                    <a:latin typeface="Cambria Math"/>
                                  </a:rPr>
                                  <m:t>4</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m:t>
                                </m:r>
                                <m:r>
                                  <a:rPr lang="en-US" altLang="zh-CN" sz="1662" i="1">
                                    <a:latin typeface="Cambria Math"/>
                                  </a:rPr>
                                  <m:t>8</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m:t>
                                </m:r>
                                <m:r>
                                  <a:rPr lang="en-US" altLang="zh-CN" sz="1662" i="1">
                                    <a:latin typeface="Cambria Math"/>
                                  </a:rPr>
                                  <m:t>2</m:t>
                                </m:r>
                              </m:e>
                            </m:mr>
                            <m:mr>
                              <m:e>
                                <m:r>
                                  <a:rPr lang="en-US" altLang="zh-CN" sz="1662" i="1">
                                    <a:latin typeface="Cambria Math" panose="02040503050406030204" pitchFamily="18" charset="0"/>
                                  </a:rPr>
                                  <m:t>0.6</m:t>
                                </m:r>
                                <m:r>
                                  <a:rPr lang="en-US" altLang="zh-CN" sz="1662" i="1">
                                    <a:latin typeface="Cambria Math"/>
                                  </a:rPr>
                                  <m:t>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m:t>
                                </m:r>
                                <m:r>
                                  <a:rPr lang="en-US" altLang="zh-CN" sz="1662" i="1">
                                    <a:latin typeface="Cambria Math"/>
                                  </a:rPr>
                                  <m:t>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m:t>
                                </m:r>
                                <m:r>
                                  <a:rPr lang="en-US" altLang="zh-CN" sz="1662" i="1">
                                    <a:latin typeface="Cambria Math"/>
                                  </a:rPr>
                                  <m:t>1</m:t>
                                </m:r>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82475" y="3433133"/>
                <a:ext cx="2359300" cy="18151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860035" y="3811133"/>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60032" y="3842977"/>
                <a:ext cx="1740668" cy="73263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65483" y="5074045"/>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m:t>
                                </m:r>
                                <m:r>
                                  <a:rPr lang="en-US" altLang="zh-CN" sz="1662" i="1">
                                    <a:latin typeface="Cambria Math"/>
                                  </a:rPr>
                                  <m:t>9</m:t>
                                </m:r>
                              </m:e>
                              <m:e>
                                <m:r>
                                  <a:rPr lang="en-US" altLang="zh-CN" sz="1662" i="1">
                                    <a:latin typeface="Cambria Math" panose="02040503050406030204" pitchFamily="18" charset="0"/>
                                  </a:rPr>
                                  <m:t>0.5</m:t>
                                </m:r>
                                <m:r>
                                  <a:rPr lang="en-US" altLang="zh-CN" sz="1662" i="1">
                                    <a:latin typeface="Cambria Math"/>
                                  </a:rPr>
                                  <m:t>4</m:t>
                                </m:r>
                              </m:e>
                              <m:e>
                                <m:r>
                                  <a:rPr lang="en-US" altLang="zh-CN" sz="1662" i="1">
                                    <a:latin typeface="Cambria Math" panose="02040503050406030204" pitchFamily="18" charset="0"/>
                                  </a:rPr>
                                  <m:t>0.59</m:t>
                                </m:r>
                              </m:e>
                              <m:e>
                                <m:r>
                                  <a:rPr lang="en-US" altLang="zh-CN" sz="1662" i="1">
                                    <a:latin typeface="Cambria Math" panose="02040503050406030204" pitchFamily="18" charset="0"/>
                                  </a:rPr>
                                  <m:t>0.</m:t>
                                </m:r>
                                <m:r>
                                  <a:rPr lang="en-US" altLang="zh-CN" sz="1662" i="1">
                                    <a:latin typeface="Cambria Math"/>
                                  </a:rPr>
                                  <m:t> </m:t>
                                </m:r>
                                <m:r>
                                  <a:rPr lang="en-US" altLang="zh-CN" sz="1662" i="1">
                                    <a:latin typeface="Cambria Math" panose="02040503050406030204" pitchFamily="18" charset="0"/>
                                  </a:rPr>
                                  <m:t>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m:t>
                                </m:r>
                                <m:r>
                                  <a:rPr lang="en-US" altLang="zh-CN" sz="1662" i="1">
                                    <a:latin typeface="Cambria Math"/>
                                  </a:rPr>
                                  <m:t>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m:t>
                                </m:r>
                                <m:r>
                                  <a:rPr lang="en-US" altLang="zh-CN" sz="1662" i="1">
                                    <a:latin typeface="Cambria Math"/>
                                  </a:rPr>
                                  <m:t>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m:t>
                                </m:r>
                                <m:r>
                                  <a:rPr lang="en-US" altLang="zh-CN" sz="1662" i="1">
                                    <a:latin typeface="Cambria Math"/>
                                  </a:rPr>
                                  <m:t>7</m:t>
                                </m:r>
                              </m:e>
                            </m:mr>
                          </m:m>
                        </m:e>
                      </m:d>
                    </m:oMath>
                  </m:oMathPara>
                </a14:m>
                <a:endParaRPr lang="zh-CN" altLang="en-US" sz="1662" dirty="0">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65482" y="5211129"/>
                <a:ext cx="3346878" cy="738151"/>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4499994" y="4024350"/>
            <a:ext cx="288032" cy="348109"/>
          </a:xfrm>
          <a:prstGeom prst="rect">
            <a:avLst/>
          </a:prstGeom>
          <a:noFill/>
        </p:spPr>
        <p:txBody>
          <a:bodyPr wrap="square" rtlCol="0">
            <a:spAutoFit/>
          </a:bodyPr>
          <a:lstStyle/>
          <a:p>
            <a:r>
              <a:rPr lang="en-US" sz="1662" dirty="0"/>
              <a:t>X</a:t>
            </a:r>
          </a:p>
        </p:txBody>
      </p:sp>
      <p:sp>
        <p:nvSpPr>
          <p:cNvPr id="11" name="TextBox 10"/>
          <p:cNvSpPr txBox="1"/>
          <p:nvPr/>
        </p:nvSpPr>
        <p:spPr>
          <a:xfrm>
            <a:off x="6660234" y="4024350"/>
            <a:ext cx="288032" cy="348109"/>
          </a:xfrm>
          <a:prstGeom prst="rect">
            <a:avLst/>
          </a:prstGeom>
          <a:noFill/>
        </p:spPr>
        <p:txBody>
          <a:bodyPr wrap="square" rtlCol="0">
            <a:spAutoFit/>
          </a:bodyPr>
          <a:lstStyle/>
          <a:p>
            <a:r>
              <a:rPr lang="en-US" sz="1662" dirty="0"/>
              <a:t>X</a:t>
            </a:r>
          </a:p>
        </p:txBody>
      </p:sp>
      <p:sp>
        <p:nvSpPr>
          <p:cNvPr id="12" name="Rectangle 11"/>
          <p:cNvSpPr/>
          <p:nvPr/>
        </p:nvSpPr>
        <p:spPr>
          <a:xfrm>
            <a:off x="6000471" y="4126437"/>
            <a:ext cx="381836" cy="546945"/>
          </a:xfrm>
          <a:prstGeom prst="rect">
            <a:avLst/>
          </a:prstGeom>
        </p:spPr>
        <p:txBody>
          <a:bodyPr wrap="none">
            <a:spAutoFit/>
          </a:bodyPr>
          <a:lstStyle/>
          <a:p>
            <a:r>
              <a:rPr lang="en-US" sz="2954" dirty="0">
                <a:solidFill>
                  <a:srgbClr val="FF0000"/>
                </a:solidFill>
              </a:rPr>
              <a:t>X</a:t>
            </a:r>
          </a:p>
        </p:txBody>
      </p:sp>
    </p:spTree>
    <p:extLst>
      <p:ext uri="{BB962C8B-B14F-4D97-AF65-F5344CB8AC3E}">
        <p14:creationId xmlns:p14="http://schemas.microsoft.com/office/powerpoint/2010/main" val="299988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Interpretation #2</a:t>
            </a:r>
            <a:endParaRPr lang="en-US" dirty="0"/>
          </a:p>
        </p:txBody>
      </p:sp>
      <p:sp>
        <p:nvSpPr>
          <p:cNvPr id="3" name="Content Placeholder 2"/>
          <p:cNvSpPr>
            <a:spLocks noGrp="1"/>
          </p:cNvSpPr>
          <p:nvPr>
            <p:ph idx="1"/>
          </p:nvPr>
        </p:nvSpPr>
        <p:spPr/>
        <p:txBody>
          <a:bodyPr/>
          <a:lstStyle/>
          <a:p>
            <a:r>
              <a:rPr lang="en-US" dirty="0" smtClean="0"/>
              <a:t>Q: how exactly is dimension reduction done?</a:t>
            </a:r>
          </a:p>
          <a:p>
            <a:r>
              <a:rPr lang="en-US" dirty="0" smtClean="0">
                <a:solidFill>
                  <a:srgbClr val="0000FF"/>
                </a:solidFill>
              </a:rPr>
              <a:t>A: Set smallest singular values to zero</a:t>
            </a:r>
          </a:p>
          <a:p>
            <a:pPr lvl="1"/>
            <a:r>
              <a:rPr lang="en-US" dirty="0" smtClean="0">
                <a:solidFill>
                  <a:srgbClr val="0000FF"/>
                </a:solidFill>
              </a:rPr>
              <a:t>Approximate </a:t>
            </a:r>
            <a:r>
              <a:rPr lang="en-US" dirty="0">
                <a:solidFill>
                  <a:srgbClr val="0000FF"/>
                </a:solidFill>
              </a:rPr>
              <a:t>original matrix by low-rank matrices</a:t>
            </a:r>
          </a:p>
          <a:p>
            <a:endParaRPr lang="en-US" dirty="0">
              <a:solidFill>
                <a:srgbClr val="0000FF"/>
              </a:solidFill>
            </a:endParaRPr>
          </a:p>
        </p:txBody>
      </p:sp>
      <p:sp>
        <p:nvSpPr>
          <p:cNvPr id="4" name="Slide Number Placeholder 3"/>
          <p:cNvSpPr>
            <a:spLocks noGrp="1"/>
          </p:cNvSpPr>
          <p:nvPr>
            <p:ph type="sldNum" sz="quarter" idx="12"/>
          </p:nvPr>
        </p:nvSpPr>
        <p:spPr/>
        <p:txBody>
          <a:bodyPr/>
          <a:lstStyle/>
          <a:p>
            <a:fld id="{889B3E5E-9888-410B-8750-2191BA36B2F2}" type="slidenum">
              <a:rPr lang="en-US" smtClean="0"/>
              <a:t>28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787597" y="4142777"/>
                <a:ext cx="20518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ea typeface="Cambria Math"/>
                        </a:rPr>
                        <m:t>≈</m:t>
                      </m:r>
                    </m:oMath>
                  </m:oMathPara>
                </a14:m>
                <a:endParaRPr lang="zh-CN" altLang="en-US" sz="1662" dirty="0">
                  <a:solidFill>
                    <a:schemeClr val="accent6">
                      <a:lumMod val="50000"/>
                    </a:schemeClr>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87597" y="4202255"/>
                <a:ext cx="226023" cy="276999"/>
              </a:xfrm>
              <a:prstGeom prst="rect">
                <a:avLst/>
              </a:prstGeom>
              <a:blipFill rotWithShape="1">
                <a:blip r:embed="rId2"/>
                <a:stretch>
                  <a:fillRect l="-8108" r="-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3975" y="342266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3974" y="3422137"/>
                <a:ext cx="1471236" cy="181524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82476" y="3432818"/>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0.24</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0.48</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0.52</m:t>
                                </m:r>
                              </m:e>
                            </m:mr>
                            <m:mr>
                              <m:e>
                                <m:r>
                                  <a:rPr lang="en-US" altLang="zh-CN" sz="1662" i="1">
                                    <a:latin typeface="Cambria Math" panose="02040503050406030204" pitchFamily="18" charset="0"/>
                                  </a:rPr>
                                  <m:t>0.68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−0.01</m:t>
                                </m:r>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82475" y="3433133"/>
                <a:ext cx="2359300" cy="18151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860035" y="3811133"/>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60032" y="3842977"/>
                <a:ext cx="1740668" cy="73263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65483" y="5074045"/>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.59</m:t>
                                </m:r>
                              </m:e>
                              <m:e>
                                <m:r>
                                  <a:rPr lang="en-US" altLang="zh-CN" sz="1662" i="1">
                                    <a:latin typeface="Cambria Math" panose="02040503050406030204" pitchFamily="18" charset="0"/>
                                  </a:rPr>
                                  <m:t>0.54</m:t>
                                </m:r>
                              </m:e>
                              <m:e>
                                <m:r>
                                  <a:rPr lang="en-US" altLang="zh-CN" sz="1662" i="1">
                                    <a:latin typeface="Cambria Math" panose="02040503050406030204" pitchFamily="18" charset="0"/>
                                  </a:rPr>
                                  <m:t>0.59</m:t>
                                </m:r>
                              </m:e>
                              <m:e>
                                <m:r>
                                  <a:rPr lang="en-US" altLang="zh-CN" sz="1662" i="1">
                                    <a:latin typeface="Cambria Math" panose="02040503050406030204" pitchFamily="18" charset="0"/>
                                  </a:rPr>
                                  <m:t>0. 0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0.17</m:t>
                                </m:r>
                              </m:e>
                            </m:mr>
                          </m:m>
                        </m:e>
                      </m:d>
                    </m:oMath>
                  </m:oMathPara>
                </a14:m>
                <a:endParaRPr lang="zh-CN" altLang="en-US" sz="1662" dirty="0">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65482" y="5211129"/>
                <a:ext cx="3346878" cy="738151"/>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4499994" y="4024350"/>
            <a:ext cx="288032" cy="348109"/>
          </a:xfrm>
          <a:prstGeom prst="rect">
            <a:avLst/>
          </a:prstGeom>
          <a:noFill/>
        </p:spPr>
        <p:txBody>
          <a:bodyPr wrap="square" rtlCol="0">
            <a:spAutoFit/>
          </a:bodyPr>
          <a:lstStyle/>
          <a:p>
            <a:r>
              <a:rPr lang="en-US" sz="1662" dirty="0"/>
              <a:t>X</a:t>
            </a:r>
          </a:p>
        </p:txBody>
      </p:sp>
      <p:sp>
        <p:nvSpPr>
          <p:cNvPr id="11" name="TextBox 10"/>
          <p:cNvSpPr txBox="1"/>
          <p:nvPr/>
        </p:nvSpPr>
        <p:spPr>
          <a:xfrm>
            <a:off x="6660234" y="4024350"/>
            <a:ext cx="288032" cy="348109"/>
          </a:xfrm>
          <a:prstGeom prst="rect">
            <a:avLst/>
          </a:prstGeom>
          <a:noFill/>
        </p:spPr>
        <p:txBody>
          <a:bodyPr wrap="square" rtlCol="0">
            <a:spAutoFit/>
          </a:bodyPr>
          <a:lstStyle/>
          <a:p>
            <a:r>
              <a:rPr lang="en-US" sz="1662" dirty="0"/>
              <a:t>X</a:t>
            </a:r>
          </a:p>
        </p:txBody>
      </p:sp>
      <p:sp>
        <p:nvSpPr>
          <p:cNvPr id="12" name="Rectangle 11"/>
          <p:cNvSpPr/>
          <p:nvPr/>
        </p:nvSpPr>
        <p:spPr>
          <a:xfrm>
            <a:off x="6000471" y="4126437"/>
            <a:ext cx="381836" cy="546945"/>
          </a:xfrm>
          <a:prstGeom prst="rect">
            <a:avLst/>
          </a:prstGeom>
        </p:spPr>
        <p:txBody>
          <a:bodyPr wrap="none">
            <a:spAutoFit/>
          </a:bodyPr>
          <a:lstStyle/>
          <a:p>
            <a:r>
              <a:rPr lang="en-US" sz="2954" dirty="0">
                <a:solidFill>
                  <a:srgbClr val="FF0000"/>
                </a:solidFill>
              </a:rPr>
              <a:t>X</a:t>
            </a:r>
          </a:p>
        </p:txBody>
      </p:sp>
      <p:cxnSp>
        <p:nvCxnSpPr>
          <p:cNvPr id="14" name="Straight Connector 13"/>
          <p:cNvCxnSpPr/>
          <p:nvPr/>
        </p:nvCxnSpPr>
        <p:spPr>
          <a:xfrm flipH="1">
            <a:off x="3851923" y="3432818"/>
            <a:ext cx="360040" cy="16755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51920" y="3437796"/>
            <a:ext cx="432048" cy="16755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716016" y="5556005"/>
            <a:ext cx="2808312" cy="26587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4716016" y="5556005"/>
            <a:ext cx="2808312" cy="1994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7570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Interpretation #2</a:t>
            </a:r>
            <a:endParaRPr lang="en-US" dirty="0"/>
          </a:p>
        </p:txBody>
      </p:sp>
      <p:sp>
        <p:nvSpPr>
          <p:cNvPr id="3" name="Content Placeholder 2"/>
          <p:cNvSpPr>
            <a:spLocks noGrp="1"/>
          </p:cNvSpPr>
          <p:nvPr>
            <p:ph idx="1"/>
          </p:nvPr>
        </p:nvSpPr>
        <p:spPr/>
        <p:txBody>
          <a:bodyPr/>
          <a:lstStyle/>
          <a:p>
            <a:r>
              <a:rPr lang="en-US" dirty="0" smtClean="0"/>
              <a:t>Q: how exactly is dimension reduction done?</a:t>
            </a:r>
          </a:p>
          <a:p>
            <a:r>
              <a:rPr lang="en-US" dirty="0" smtClean="0">
                <a:solidFill>
                  <a:srgbClr val="0000FF"/>
                </a:solidFill>
              </a:rPr>
              <a:t>A: Set smallest singular values to zero</a:t>
            </a:r>
          </a:p>
          <a:p>
            <a:pPr lvl="1"/>
            <a:r>
              <a:rPr lang="en-US" dirty="0" smtClean="0">
                <a:solidFill>
                  <a:srgbClr val="0000FF"/>
                </a:solidFill>
              </a:rPr>
              <a:t>Approximate </a:t>
            </a:r>
            <a:r>
              <a:rPr lang="en-US" dirty="0">
                <a:solidFill>
                  <a:srgbClr val="0000FF"/>
                </a:solidFill>
              </a:rPr>
              <a:t>original matrix by low-rank matrices</a:t>
            </a:r>
          </a:p>
          <a:p>
            <a:endParaRPr lang="en-US" dirty="0">
              <a:solidFill>
                <a:srgbClr val="0000FF"/>
              </a:solidFill>
            </a:endParaRPr>
          </a:p>
        </p:txBody>
      </p:sp>
      <p:sp>
        <p:nvSpPr>
          <p:cNvPr id="4" name="Slide Number Placeholder 3"/>
          <p:cNvSpPr>
            <a:spLocks noGrp="1"/>
          </p:cNvSpPr>
          <p:nvPr>
            <p:ph type="sldNum" sz="quarter" idx="12"/>
          </p:nvPr>
        </p:nvSpPr>
        <p:spPr/>
        <p:txBody>
          <a:bodyPr/>
          <a:lstStyle/>
          <a:p>
            <a:fld id="{889B3E5E-9888-410B-8750-2191BA36B2F2}" type="slidenum">
              <a:rPr lang="en-US" smtClean="0"/>
              <a:t>29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787597" y="4142777"/>
                <a:ext cx="20518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ea typeface="Cambria Math"/>
                        </a:rPr>
                        <m:t>≈</m:t>
                      </m:r>
                    </m:oMath>
                  </m:oMathPara>
                </a14:m>
                <a:endParaRPr lang="zh-CN" altLang="en-US" sz="1662" dirty="0">
                  <a:solidFill>
                    <a:schemeClr val="accent6">
                      <a:lumMod val="50000"/>
                    </a:schemeClr>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87597" y="4202255"/>
                <a:ext cx="226023" cy="276999"/>
              </a:xfrm>
              <a:prstGeom prst="rect">
                <a:avLst/>
              </a:prstGeom>
              <a:blipFill rotWithShape="1">
                <a:blip r:embed="rId2"/>
                <a:stretch>
                  <a:fillRect l="-8108" r="-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3975" y="3422666"/>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3974" y="3422137"/>
                <a:ext cx="1471236" cy="181524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82478" y="3432815"/>
                <a:ext cx="2383007" cy="16738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m:t>
                                </m:r>
                                <m:r>
                                  <a:rPr lang="en-US" altLang="zh-CN" sz="1662" i="1">
                                    <a:latin typeface="Cambria Math"/>
                                  </a:rPr>
                                  <m:t>4</m:t>
                                </m:r>
                              </m:e>
                              <m:e>
                                <m:r>
                                  <a:rPr lang="en-US" altLang="zh-CN" sz="1662" i="1">
                                    <a:latin typeface="Cambria Math" panose="02040503050406030204" pitchFamily="18" charset="0"/>
                                  </a:rPr>
                                  <m:t>0.0</m:t>
                                </m:r>
                                <m:r>
                                  <a:rPr lang="en-US" altLang="zh-CN" sz="1662" i="1">
                                    <a:latin typeface="Cambria Math"/>
                                  </a:rPr>
                                  <m:t>2</m:t>
                                </m:r>
                              </m:e>
                              <m:e>
                                <m:r>
                                  <a:rPr lang="en-US" altLang="zh-CN" sz="1662" i="1">
                                    <a:latin typeface="Cambria Math"/>
                                  </a:rPr>
                                  <m:t>            </m:t>
                                </m:r>
                              </m:e>
                            </m:mr>
                            <m:mr>
                              <m:e>
                                <m:r>
                                  <a:rPr lang="en-US" altLang="zh-CN" sz="1662" i="1">
                                    <a:latin typeface="Cambria Math" panose="02040503050406030204" pitchFamily="18" charset="0"/>
                                  </a:rPr>
                                  <m:t>0.4</m:t>
                                </m:r>
                                <m:r>
                                  <a:rPr lang="en-US" altLang="zh-CN" sz="1662" i="1">
                                    <a:latin typeface="Cambria Math"/>
                                  </a:rPr>
                                  <m:t>8</m:t>
                                </m:r>
                              </m:e>
                              <m:e>
                                <m:r>
                                  <a:rPr lang="en-US" altLang="zh-CN" sz="1662" i="1">
                                    <a:latin typeface="Cambria Math" panose="02040503050406030204" pitchFamily="18" charset="0"/>
                                  </a:rPr>
                                  <m:t>−0.0</m:t>
                                </m:r>
                                <m:r>
                                  <a:rPr lang="en-US" altLang="zh-CN" sz="1662" i="1">
                                    <a:latin typeface="Cambria Math"/>
                                  </a:rPr>
                                  <m:t>2</m:t>
                                </m:r>
                              </m:e>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mr>
                            <m:mr>
                              <m:e>
                                <m:r>
                                  <a:rPr lang="en-US" altLang="zh-CN" sz="1662" i="1">
                                    <a:latin typeface="Cambria Math" panose="02040503050406030204" pitchFamily="18" charset="0"/>
                                  </a:rPr>
                                  <m:t>0.6</m:t>
                                </m:r>
                                <m:r>
                                  <a:rPr lang="en-US" altLang="zh-CN" sz="1662" i="1">
                                    <a:latin typeface="Cambria Math"/>
                                  </a:rPr>
                                  <m:t>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m:t>
                                </m:r>
                                <m:r>
                                  <a:rPr lang="en-US" altLang="zh-CN" sz="1662" i="1">
                                    <a:latin typeface="Cambria Math"/>
                                  </a:rPr>
                                  <m:t>7</m:t>
                                </m:r>
                              </m:e>
                              <m:e/>
                            </m:mr>
                            <m:mr>
                              <m:e>
                                <m:r>
                                  <a:rPr lang="en-US" altLang="zh-CN" sz="1662" i="1">
                                    <a:latin typeface="Cambria Math" panose="02040503050406030204" pitchFamily="18" charset="0"/>
                                  </a:rPr>
                                  <m:t>0.0</m:t>
                                </m:r>
                                <m:r>
                                  <a:rPr lang="en-US" altLang="zh-CN" sz="1662" i="1">
                                    <a:latin typeface="Cambria Math"/>
                                  </a:rPr>
                                  <m:t>1</m:t>
                                </m:r>
                              </m:e>
                              <m:e>
                                <m:r>
                                  <a:rPr lang="en-US" altLang="zh-CN" sz="1662" i="1">
                                    <a:latin typeface="Cambria Math" panose="02040503050406030204" pitchFamily="18" charset="0"/>
                                  </a:rPr>
                                  <m:t>0.41</m:t>
                                </m:r>
                              </m:e>
                              <m:e/>
                            </m:mr>
                            <m:mr>
                              <m:e>
                                <m:r>
                                  <a:rPr lang="en-US" altLang="zh-CN" sz="1662" i="1">
                                    <a:latin typeface="Cambria Math" panose="02040503050406030204" pitchFamily="18" charset="0"/>
                                  </a:rPr>
                                  <m:t>0. 0</m:t>
                                </m:r>
                                <m:r>
                                  <a:rPr lang="en-US" altLang="zh-CN" sz="1662" i="1">
                                    <a:latin typeface="Cambria Math"/>
                                  </a:rPr>
                                  <m:t>7</m:t>
                                </m:r>
                              </m:e>
                              <m:e>
                                <m:r>
                                  <a:rPr lang="en-US" altLang="zh-CN" sz="1662" i="1">
                                    <a:latin typeface="Cambria Math" panose="02040503050406030204" pitchFamily="18" charset="0"/>
                                  </a:rPr>
                                  <m:t>0.</m:t>
                                </m:r>
                                <m:r>
                                  <a:rPr lang="en-US" altLang="zh-CN" sz="1662" i="1">
                                    <a:latin typeface="Cambria Math"/>
                                  </a:rPr>
                                  <m:t>70</m:t>
                                </m:r>
                              </m:e>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82475" y="3433133"/>
                <a:ext cx="2383007" cy="183903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860034" y="3811133"/>
                <a:ext cx="1519134" cy="6962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mr>
                            <m:mr>
                              <m:e/>
                              <m:e/>
                              <m:e>
                                <m:r>
                                  <a:rPr lang="en-US" altLang="zh-CN" sz="1662" i="1">
                                    <a:latin typeface="Cambria Math"/>
                                  </a:rPr>
                                  <m:t>    </m:t>
                                </m:r>
                              </m:e>
                            </m:mr>
                          </m:m>
                        </m:e>
                      </m:d>
                    </m:oMath>
                  </m:oMathPara>
                </a14:m>
                <a:endParaRPr lang="zh-CN" altLang="en-US" sz="1662" dirty="0">
                  <a:latin typeface="Calibri"/>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860032" y="3842977"/>
                <a:ext cx="1647695" cy="75642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465484" y="5074044"/>
                <a:ext cx="2806217" cy="679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m:t>
                                </m:r>
                                <m:r>
                                  <a:rPr lang="en-US" altLang="zh-CN" sz="1662" i="1">
                                    <a:latin typeface="Cambria Math"/>
                                  </a:rPr>
                                  <m:t>9</m:t>
                                </m:r>
                              </m:e>
                              <m:e>
                                <m:r>
                                  <a:rPr lang="en-US" altLang="zh-CN" sz="1662" i="1">
                                    <a:latin typeface="Cambria Math" panose="02040503050406030204" pitchFamily="18" charset="0"/>
                                  </a:rPr>
                                  <m:t>0.5</m:t>
                                </m:r>
                                <m:r>
                                  <a:rPr lang="en-US" altLang="zh-CN" sz="1662" i="1">
                                    <a:latin typeface="Cambria Math"/>
                                  </a:rPr>
                                  <m:t>4</m:t>
                                </m:r>
                              </m:e>
                              <m:e>
                                <m:r>
                                  <a:rPr lang="en-US" altLang="zh-CN" sz="1662" i="1">
                                    <a:latin typeface="Cambria Math" panose="02040503050406030204" pitchFamily="18" charset="0"/>
                                  </a:rPr>
                                  <m:t>0.59</m:t>
                                </m:r>
                              </m:e>
                              <m:e>
                                <m:r>
                                  <a:rPr lang="en-US" altLang="zh-CN" sz="1662" i="1">
                                    <a:latin typeface="Cambria Math" panose="02040503050406030204" pitchFamily="18" charset="0"/>
                                  </a:rPr>
                                  <m:t>0.</m:t>
                                </m:r>
                                <m:r>
                                  <a:rPr lang="en-US" altLang="zh-CN" sz="1662" i="1">
                                    <a:latin typeface="Cambria Math"/>
                                  </a:rPr>
                                  <m:t> </m:t>
                                </m:r>
                                <m:r>
                                  <a:rPr lang="en-US" altLang="zh-CN" sz="1662" i="1">
                                    <a:latin typeface="Cambria Math" panose="02040503050406030204" pitchFamily="18" charset="0"/>
                                  </a:rPr>
                                  <m:t>0</m:t>
                                </m:r>
                                <m:r>
                                  <a:rPr lang="en-US" altLang="zh-CN" sz="1662" i="1">
                                    <a:latin typeface="Cambria Math"/>
                                  </a:rPr>
                                  <m:t>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m:t>
                                </m:r>
                                <m:r>
                                  <a:rPr lang="en-US" altLang="zh-CN" sz="1662" i="1">
                                    <a:latin typeface="Cambria Math"/>
                                  </a:rPr>
                                  <m:t>8</m:t>
                                </m:r>
                              </m:e>
                            </m:mr>
                            <m:mr>
                              <m:e>
                                <m:r>
                                  <a:rPr lang="en-US" altLang="zh-CN" sz="1662" i="1">
                                    <a:latin typeface="Cambria Math"/>
                                  </a:rPr>
                                  <m:t>          </m:t>
                                </m:r>
                              </m:e>
                              <m:e>
                                <m:r>
                                  <a:rPr lang="en-US" altLang="zh-CN" sz="1662" i="1">
                                    <a:latin typeface="Cambria Math"/>
                                  </a:rPr>
                                  <m:t>       </m:t>
                                </m:r>
                              </m:e>
                              <m:e>
                                <m:r>
                                  <a:rPr lang="en-US" altLang="zh-CN" sz="1662" i="1">
                                    <a:latin typeface="Cambria Math"/>
                                  </a:rPr>
                                  <m:t>     </m:t>
                                </m:r>
                              </m:e>
                              <m:e>
                                <m:r>
                                  <a:rPr lang="en-US" altLang="zh-CN" sz="1662" i="1">
                                    <a:latin typeface="Cambria Math"/>
                                  </a:rPr>
                                  <m:t>       </m:t>
                                </m:r>
                              </m:e>
                            </m:mr>
                          </m:m>
                        </m:e>
                      </m:d>
                    </m:oMath>
                  </m:oMathPara>
                </a14:m>
                <a:endParaRPr lang="zh-CN" altLang="en-US" sz="1662" dirty="0">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65482" y="5211129"/>
                <a:ext cx="3109633" cy="738151"/>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4499994" y="4024350"/>
            <a:ext cx="288032" cy="348109"/>
          </a:xfrm>
          <a:prstGeom prst="rect">
            <a:avLst/>
          </a:prstGeom>
          <a:noFill/>
        </p:spPr>
        <p:txBody>
          <a:bodyPr wrap="square" rtlCol="0">
            <a:spAutoFit/>
          </a:bodyPr>
          <a:lstStyle/>
          <a:p>
            <a:r>
              <a:rPr lang="en-US" sz="1662" dirty="0"/>
              <a:t>X</a:t>
            </a:r>
          </a:p>
        </p:txBody>
      </p:sp>
      <p:sp>
        <p:nvSpPr>
          <p:cNvPr id="11" name="TextBox 10"/>
          <p:cNvSpPr txBox="1"/>
          <p:nvPr/>
        </p:nvSpPr>
        <p:spPr>
          <a:xfrm>
            <a:off x="6660234" y="4024350"/>
            <a:ext cx="288032" cy="348109"/>
          </a:xfrm>
          <a:prstGeom prst="rect">
            <a:avLst/>
          </a:prstGeom>
          <a:noFill/>
        </p:spPr>
        <p:txBody>
          <a:bodyPr wrap="square" rtlCol="0">
            <a:spAutoFit/>
          </a:bodyPr>
          <a:lstStyle/>
          <a:p>
            <a:r>
              <a:rPr lang="en-US" sz="1662" dirty="0"/>
              <a:t>X</a:t>
            </a:r>
          </a:p>
        </p:txBody>
      </p:sp>
    </p:spTree>
    <p:extLst>
      <p:ext uri="{BB962C8B-B14F-4D97-AF65-F5344CB8AC3E}">
        <p14:creationId xmlns:p14="http://schemas.microsoft.com/office/powerpoint/2010/main" val="2276673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SVD</a:t>
            </a:r>
          </a:p>
          <a:p>
            <a:r>
              <a:rPr lang="en-US" altLang="zh-CN" dirty="0"/>
              <a:t>CUR</a:t>
            </a:r>
          </a:p>
          <a:p>
            <a:pPr lvl="1"/>
            <a:r>
              <a:rPr lang="en-US" altLang="zh-CN" dirty="0"/>
              <a:t>Application of SVD and CUR</a:t>
            </a:r>
          </a:p>
          <a:p>
            <a:r>
              <a:rPr lang="en-US" altLang="zh-CN" dirty="0"/>
              <a:t>PCA</a:t>
            </a:r>
          </a:p>
          <a:p>
            <a:pPr lvl="1"/>
            <a:r>
              <a:rPr lang="en-US" altLang="zh-CN" dirty="0"/>
              <a:t>Extension to robust PCA</a:t>
            </a:r>
          </a:p>
          <a:p>
            <a:endParaRPr lang="en-US" dirty="0"/>
          </a:p>
        </p:txBody>
      </p:sp>
      <p:sp>
        <p:nvSpPr>
          <p:cNvPr id="4" name="Slide Number Placeholder 3"/>
          <p:cNvSpPr>
            <a:spLocks noGrp="1"/>
          </p:cNvSpPr>
          <p:nvPr>
            <p:ph type="sldNum" sz="quarter" idx="12"/>
          </p:nvPr>
        </p:nvSpPr>
        <p:spPr/>
        <p:txBody>
          <a:bodyPr/>
          <a:lstStyle/>
          <a:p>
            <a:fld id="{687353C0-FB41-4444-9D32-50972131B032}" type="slidenum">
              <a:rPr lang="en-US" smtClean="0"/>
              <a:t>3</a:t>
            </a:fld>
            <a:endParaRPr lang="en-US"/>
          </a:p>
        </p:txBody>
      </p:sp>
    </p:spTree>
    <p:extLst>
      <p:ext uri="{BB962C8B-B14F-4D97-AF65-F5344CB8AC3E}">
        <p14:creationId xmlns:p14="http://schemas.microsoft.com/office/powerpoint/2010/main" val="42248822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Best Low Rank Approximation</a:t>
            </a:r>
            <a:endParaRPr lang="zh-CN" altLang="en-US" dirty="0">
              <a:latin typeface="Calibri"/>
            </a:endParaRPr>
          </a:p>
        </p:txBody>
      </p:sp>
      <p:sp>
        <p:nvSpPr>
          <p:cNvPr id="4" name="Rectangle 3"/>
          <p:cNvSpPr/>
          <p:nvPr/>
        </p:nvSpPr>
        <p:spPr>
          <a:xfrm>
            <a:off x="2373293" y="1749096"/>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dirty="0">
                <a:ln w="0"/>
                <a:solidFill>
                  <a:schemeClr val="tx1"/>
                </a:solidFill>
                <a:effectLst>
                  <a:outerShdw blurRad="38100" dist="19050" dir="2700000" algn="tl" rotWithShape="0">
                    <a:schemeClr val="dk1">
                      <a:alpha val="40000"/>
                    </a:schemeClr>
                  </a:outerShdw>
                </a:effectLst>
                <a:latin typeface="Calibri"/>
              </a:rPr>
              <a:t>A</a:t>
            </a:r>
            <a:endParaRPr lang="zh-CN" altLang="en-US" sz="1662" dirty="0">
              <a:ln w="0"/>
              <a:solidFill>
                <a:schemeClr val="tx1"/>
              </a:solidFill>
              <a:effectLst>
                <a:outerShdw blurRad="38100" dist="19050" dir="2700000" algn="tl" rotWithShape="0">
                  <a:schemeClr val="dk1">
                    <a:alpha val="40000"/>
                  </a:schemeClr>
                </a:outerShdw>
              </a:effectLst>
              <a:latin typeface="Calibri"/>
            </a:endParaRPr>
          </a:p>
        </p:txBody>
      </p:sp>
      <p:sp>
        <p:nvSpPr>
          <p:cNvPr id="5" name="Rectangle 4"/>
          <p:cNvSpPr/>
          <p:nvPr/>
        </p:nvSpPr>
        <p:spPr>
          <a:xfrm>
            <a:off x="4225860" y="1749096"/>
            <a:ext cx="20182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6" name="Rectangle 5"/>
          <p:cNvSpPr/>
          <p:nvPr/>
        </p:nvSpPr>
        <p:spPr>
          <a:xfrm>
            <a:off x="4524621" y="1749095"/>
            <a:ext cx="281952" cy="33986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7" name="Rectangle 6"/>
          <p:cNvSpPr/>
          <p:nvPr/>
        </p:nvSpPr>
        <p:spPr>
          <a:xfrm>
            <a:off x="4850546" y="1749095"/>
            <a:ext cx="1060386" cy="33986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13" name="TextBox 12"/>
              <p:cNvSpPr txBox="1"/>
              <p:nvPr/>
            </p:nvSpPr>
            <p:spPr>
              <a:xfrm>
                <a:off x="2123728" y="2569779"/>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123728" y="2498174"/>
                <a:ext cx="250838" cy="276999"/>
              </a:xfrm>
              <a:prstGeom prst="rect">
                <a:avLst/>
              </a:prstGeom>
              <a:blipFill rotWithShape="1">
                <a:blip r:embed="rId2"/>
                <a:stretch>
                  <a:fillRect l="-11905" r="-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30768" y="3646148"/>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730768" y="3664241"/>
                <a:ext cx="241220" cy="276999"/>
              </a:xfrm>
              <a:prstGeom prst="rect">
                <a:avLst/>
              </a:prstGeom>
              <a:blipFill rotWithShape="1">
                <a:blip r:embed="rId3"/>
                <a:stretch>
                  <a:fillRect l="-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468925" y="2569779"/>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468922" y="2498174"/>
                <a:ext cx="226023" cy="276999"/>
              </a:xfrm>
              <a:prstGeom prst="rect">
                <a:avLst/>
              </a:prstGeom>
              <a:blipFill rotWithShape="1">
                <a:blip r:embed="rId4"/>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923928" y="2569779"/>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923928" y="2498174"/>
                <a:ext cx="250838" cy="276999"/>
              </a:xfrm>
              <a:prstGeom prst="rect">
                <a:avLst/>
              </a:prstGeom>
              <a:blipFill rotWithShape="1">
                <a:blip r:embed="rId5"/>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225860" y="1480872"/>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25858" y="1318525"/>
                <a:ext cx="216085" cy="276999"/>
              </a:xfrm>
              <a:prstGeom prst="rect">
                <a:avLst/>
              </a:prstGeom>
              <a:blipFill rotWithShape="1">
                <a:blip r:embed="rId6"/>
                <a:stretch>
                  <a:fillRect l="-25000" r="-2222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77011" y="1480872"/>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577010" y="1318525"/>
                <a:ext cx="179536" cy="276999"/>
              </a:xfrm>
              <a:prstGeom prst="rect">
                <a:avLst/>
              </a:prstGeom>
              <a:blipFill rotWithShape="1">
                <a:blip r:embed="rId7"/>
                <a:stretch>
                  <a:fillRect l="-34483" r="-3103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242126" y="1480872"/>
                <a:ext cx="187872"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𝑉</m:t>
                      </m:r>
                    </m:oMath>
                  </m:oMathPara>
                </a14:m>
                <a:endParaRPr lang="zh-CN" altLang="en-US" sz="1662" i="1" dirty="0">
                  <a:latin typeface="Calibri"/>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242124" y="1318525"/>
                <a:ext cx="204480" cy="276999"/>
              </a:xfrm>
              <a:prstGeom prst="rect">
                <a:avLst/>
              </a:prstGeom>
              <a:blipFill rotWithShape="1">
                <a:blip r:embed="rId8"/>
                <a:stretch>
                  <a:fillRect l="-30303" r="-2424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245020" y="2088966"/>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245020" y="1977293"/>
                <a:ext cx="241220" cy="276999"/>
              </a:xfrm>
              <a:prstGeom prst="rect">
                <a:avLst/>
              </a:prstGeom>
              <a:blipFill rotWithShape="1">
                <a:blip r:embed="rId9"/>
                <a:stretch>
                  <a:fillRect l="-12500"/>
                </a:stretch>
              </a:blipFill>
            </p:spPr>
            <p:txBody>
              <a:bodyPr/>
              <a:lstStyle/>
              <a:p>
                <a:r>
                  <a:rPr lang="en-US">
                    <a:noFill/>
                  </a:rPr>
                  <a:t> </a:t>
                </a:r>
              </a:p>
            </p:txBody>
          </p:sp>
        </mc:Fallback>
      </mc:AlternateContent>
      <p:sp>
        <p:nvSpPr>
          <p:cNvPr id="21" name="Rectangle 20"/>
          <p:cNvSpPr/>
          <p:nvPr/>
        </p:nvSpPr>
        <p:spPr>
          <a:xfrm>
            <a:off x="2384058" y="4300036"/>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dirty="0">
                <a:ln w="0"/>
                <a:solidFill>
                  <a:schemeClr val="tx1"/>
                </a:solidFill>
                <a:effectLst>
                  <a:outerShdw blurRad="38100" dist="19050" dir="2700000" algn="tl" rotWithShape="0">
                    <a:schemeClr val="dk1">
                      <a:alpha val="40000"/>
                    </a:schemeClr>
                  </a:outerShdw>
                </a:effectLst>
                <a:latin typeface="Calibri"/>
              </a:rPr>
              <a:t>B</a:t>
            </a:r>
            <a:endParaRPr lang="zh-CN" altLang="en-US" sz="1662" dirty="0">
              <a:ln w="0"/>
              <a:solidFill>
                <a:schemeClr val="tx1"/>
              </a:solidFill>
              <a:effectLst>
                <a:outerShdw blurRad="38100" dist="19050" dir="2700000" algn="tl" rotWithShape="0">
                  <a:schemeClr val="dk1">
                    <a:alpha val="40000"/>
                  </a:schemeClr>
                </a:outerShdw>
              </a:effectLst>
              <a:latin typeface="Calibri"/>
            </a:endParaRPr>
          </a:p>
        </p:txBody>
      </p:sp>
      <p:sp>
        <p:nvSpPr>
          <p:cNvPr id="22" name="Rectangle 21"/>
          <p:cNvSpPr/>
          <p:nvPr/>
        </p:nvSpPr>
        <p:spPr>
          <a:xfrm>
            <a:off x="4236626" y="4300036"/>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23" name="Rectangle 22"/>
          <p:cNvSpPr/>
          <p:nvPr/>
        </p:nvSpPr>
        <p:spPr>
          <a:xfrm>
            <a:off x="4533005" y="4300037"/>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4" name="Rectangle 23"/>
          <p:cNvSpPr/>
          <p:nvPr/>
        </p:nvSpPr>
        <p:spPr>
          <a:xfrm>
            <a:off x="4861313" y="4300037"/>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5" name="Rectangle 24"/>
          <p:cNvSpPr/>
          <p:nvPr/>
        </p:nvSpPr>
        <p:spPr>
          <a:xfrm>
            <a:off x="4672072" y="4300037"/>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6" name="Rectangle 25"/>
          <p:cNvSpPr/>
          <p:nvPr/>
        </p:nvSpPr>
        <p:spPr>
          <a:xfrm>
            <a:off x="4533360" y="4466190"/>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7" name="Rectangle 26"/>
          <p:cNvSpPr/>
          <p:nvPr/>
        </p:nvSpPr>
        <p:spPr>
          <a:xfrm>
            <a:off x="4672768" y="4465481"/>
            <a:ext cx="135000" cy="1661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8" name="Rectangle 27"/>
          <p:cNvSpPr/>
          <p:nvPr/>
        </p:nvSpPr>
        <p:spPr>
          <a:xfrm>
            <a:off x="4336031" y="4300036"/>
            <a:ext cx="103786" cy="1897049"/>
          </a:xfrm>
          <a:prstGeom prst="rect">
            <a:avLst/>
          </a:prstGeom>
          <a:solidFill>
            <a:schemeClr val="accent4">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29" name="Rectangle 28"/>
          <p:cNvSpPr/>
          <p:nvPr/>
        </p:nvSpPr>
        <p:spPr>
          <a:xfrm>
            <a:off x="4861312" y="4456541"/>
            <a:ext cx="1060386" cy="1661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30" name="TextBox 29"/>
              <p:cNvSpPr txBox="1"/>
              <p:nvPr/>
            </p:nvSpPr>
            <p:spPr>
              <a:xfrm>
                <a:off x="2134495" y="5120720"/>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34494" y="5261694"/>
                <a:ext cx="250838" cy="276999"/>
              </a:xfrm>
              <a:prstGeom prst="rect">
                <a:avLst/>
              </a:prstGeom>
              <a:blipFill rotWithShape="1">
                <a:blip r:embed="rId10"/>
                <a:stretch>
                  <a:fillRect l="-12195" r="-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741534" y="6197091"/>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741534" y="6427762"/>
                <a:ext cx="241220" cy="276999"/>
              </a:xfrm>
              <a:prstGeom prst="rect">
                <a:avLst/>
              </a:prstGeom>
              <a:blipFill rotWithShape="1">
                <a:blip r:embed="rId11"/>
                <a:stretch>
                  <a:fillRect l="-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479691" y="5120720"/>
                <a:ext cx="20518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479688" y="5261694"/>
                <a:ext cx="222817" cy="276999"/>
              </a:xfrm>
              <a:prstGeom prst="rect">
                <a:avLst/>
              </a:prstGeom>
              <a:blipFill rotWithShape="1">
                <a:blip r:embed="rId12"/>
                <a:stretch>
                  <a:fillRect l="-13889" r="-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934693" y="5120720"/>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934693" y="5261694"/>
                <a:ext cx="250838" cy="276999"/>
              </a:xfrm>
              <a:prstGeom prst="rect">
                <a:avLst/>
              </a:prstGeom>
              <a:blipFill rotWithShape="1">
                <a:blip r:embed="rId13"/>
                <a:stretch>
                  <a:fillRect l="-11905" r="-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236628" y="4031814"/>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236625" y="4082045"/>
                <a:ext cx="216085" cy="276999"/>
              </a:xfrm>
              <a:prstGeom prst="rect">
                <a:avLst/>
              </a:prstGeom>
              <a:blipFill rotWithShape="1">
                <a:blip r:embed="rId14"/>
                <a:stretch>
                  <a:fillRect l="-28571" r="-2285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587776" y="4031814"/>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587776" y="4082045"/>
                <a:ext cx="179536" cy="276999"/>
              </a:xfrm>
              <a:prstGeom prst="rect">
                <a:avLst/>
              </a:prstGeom>
              <a:blipFill rotWithShape="1">
                <a:blip r:embed="rId15"/>
                <a:stretch>
                  <a:fillRect l="-34483" r="-3103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5252891" y="4031814"/>
                <a:ext cx="187872"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𝑉</m:t>
                      </m:r>
                    </m:oMath>
                  </m:oMathPara>
                </a14:m>
                <a:endParaRPr lang="zh-CN" altLang="en-US" sz="1662" i="1" dirty="0">
                  <a:latin typeface="Calibri"/>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252889" y="4082045"/>
                <a:ext cx="204480" cy="276999"/>
              </a:xfrm>
              <a:prstGeom prst="rect">
                <a:avLst/>
              </a:prstGeom>
              <a:blipFill rotWithShape="1">
                <a:blip r:embed="rId16"/>
                <a:stretch>
                  <a:fillRect l="-30303" r="-2424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255786" y="4639908"/>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5255786" y="4740814"/>
                <a:ext cx="241220" cy="276999"/>
              </a:xfrm>
              <a:prstGeom prst="rect">
                <a:avLst/>
              </a:prstGeom>
              <a:blipFill rotWithShape="1">
                <a:blip r:embed="rId17"/>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065520" y="2394357"/>
                <a:ext cx="2697480" cy="887935"/>
              </a:xfrm>
              <a:prstGeom prst="rect">
                <a:avLst/>
              </a:prstGeom>
              <a:noFill/>
            </p:spPr>
            <p:txBody>
              <a:bodyPr wrap="square" rtlCol="0">
                <a:spAutoFit/>
              </a:bodyPr>
              <a:lstStyle/>
              <a:p>
                <a14:m>
                  <m:oMath xmlns:m="http://schemas.openxmlformats.org/officeDocument/2006/math">
                    <m:r>
                      <a:rPr lang="en-US" altLang="zh-CN" sz="2585" i="1" dirty="0">
                        <a:latin typeface="Cambria Math" panose="02040503050406030204" pitchFamily="18" charset="0"/>
                      </a:rPr>
                      <m:t>𝐴</m:t>
                    </m:r>
                  </m:oMath>
                </a14:m>
                <a:r>
                  <a:rPr lang="en-US" altLang="zh-CN" sz="2585" dirty="0">
                    <a:latin typeface="Calibri"/>
                  </a:rPr>
                  <a:t> is a rank </a:t>
                </a:r>
                <a14:m>
                  <m:oMath xmlns:m="http://schemas.openxmlformats.org/officeDocument/2006/math">
                    <m:r>
                      <a:rPr lang="en-US" altLang="zh-CN" sz="2585" i="1" dirty="0">
                        <a:latin typeface="Cambria Math" panose="02040503050406030204" pitchFamily="18" charset="0"/>
                      </a:rPr>
                      <m:t>𝑟</m:t>
                    </m:r>
                  </m:oMath>
                </a14:m>
                <a:r>
                  <a:rPr lang="en-US" altLang="zh-CN" sz="2585" dirty="0">
                    <a:latin typeface="Calibri"/>
                  </a:rPr>
                  <a:t> matrix</a:t>
                </a:r>
                <a:endParaRPr lang="zh-CN" altLang="en-US" sz="2585" dirty="0">
                  <a:latin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065520" y="2308133"/>
                <a:ext cx="2697480" cy="954107"/>
              </a:xfrm>
              <a:prstGeom prst="rect">
                <a:avLst/>
              </a:prstGeom>
              <a:blipFill rotWithShape="1">
                <a:blip r:embed="rId18"/>
                <a:stretch>
                  <a:fillRect l="-4515" t="-5769"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585841" y="2115015"/>
                <a:ext cx="1537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dirty="0">
                          <a:latin typeface="Cambria Math" panose="02040503050406030204" pitchFamily="18" charset="0"/>
                        </a:rPr>
                        <m:t>𝑟</m:t>
                      </m:r>
                    </m:oMath>
                  </m:oMathPara>
                </a14:m>
                <a:endParaRPr lang="zh-CN" altLang="en-US" sz="1662" dirty="0">
                  <a:latin typeface="Calibri"/>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4585838" y="2005513"/>
                <a:ext cx="166969" cy="276999"/>
              </a:xfrm>
              <a:prstGeom prst="rect">
                <a:avLst/>
              </a:prstGeom>
              <a:blipFill rotWithShape="1">
                <a:blip r:embed="rId19"/>
                <a:stretch>
                  <a:fillRect l="-17857" r="-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273418" y="3642008"/>
                <a:ext cx="1537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dirty="0">
                          <a:latin typeface="Cambria Math" panose="02040503050406030204" pitchFamily="18" charset="0"/>
                        </a:rPr>
                        <m:t>𝑟</m:t>
                      </m:r>
                    </m:oMath>
                  </m:oMathPara>
                </a14:m>
                <a:endParaRPr lang="zh-CN" altLang="en-US" sz="1662" dirty="0">
                  <a:latin typeface="Calibri"/>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273415" y="3659756"/>
                <a:ext cx="166969" cy="276999"/>
              </a:xfrm>
              <a:prstGeom prst="rect">
                <a:avLst/>
              </a:prstGeom>
              <a:blipFill rotWithShape="1">
                <a:blip r:embed="rId20"/>
                <a:stretch>
                  <a:fillRect l="-18519" r="-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196511" y="6209627"/>
                <a:ext cx="219355"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62" i="1" dirty="0">
                              <a:latin typeface="Cambria Math" panose="02040503050406030204" pitchFamily="18" charset="0"/>
                            </a:rPr>
                          </m:ctrlPr>
                        </m:sSubPr>
                        <m:e>
                          <m:r>
                            <a:rPr lang="en-US" altLang="zh-CN" sz="1662" i="1" dirty="0">
                              <a:latin typeface="Cambria Math" panose="02040503050406030204" pitchFamily="18" charset="0"/>
                            </a:rPr>
                            <m:t>𝑟</m:t>
                          </m:r>
                        </m:e>
                        <m:sub>
                          <m:r>
                            <a:rPr lang="en-US" altLang="zh-CN" sz="1662" i="1" dirty="0">
                              <a:latin typeface="Cambria Math" panose="02040503050406030204" pitchFamily="18" charset="0"/>
                            </a:rPr>
                            <m:t>1</m:t>
                          </m:r>
                        </m:sub>
                      </m:sSub>
                    </m:oMath>
                  </m:oMathPara>
                </a14:m>
                <a:endParaRPr lang="zh-CN" altLang="en-US" sz="1662" dirty="0">
                  <a:latin typeface="Calibri"/>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4196508" y="6441343"/>
                <a:ext cx="238527" cy="276999"/>
              </a:xfrm>
              <a:prstGeom prst="rect">
                <a:avLst/>
              </a:prstGeom>
              <a:blipFill rotWithShape="1">
                <a:blip r:embed="rId21"/>
                <a:stretch>
                  <a:fillRect l="-12500" r="-750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341126" y="6222163"/>
                <a:ext cx="224292"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62" i="1" dirty="0">
                              <a:latin typeface="Cambria Math" panose="02040503050406030204" pitchFamily="18" charset="0"/>
                            </a:rPr>
                          </m:ctrlPr>
                        </m:sSubPr>
                        <m:e>
                          <m:r>
                            <a:rPr lang="en-US" altLang="zh-CN" sz="1662" i="1" dirty="0">
                              <a:latin typeface="Cambria Math" panose="02040503050406030204" pitchFamily="18" charset="0"/>
                            </a:rPr>
                            <m:t>𝑟</m:t>
                          </m:r>
                        </m:e>
                        <m:sub>
                          <m:r>
                            <a:rPr lang="en-US" altLang="zh-CN" sz="1662" i="1" dirty="0">
                              <a:latin typeface="Cambria Math" panose="02040503050406030204" pitchFamily="18" charset="0"/>
                            </a:rPr>
                            <m:t>2</m:t>
                          </m:r>
                        </m:sub>
                      </m:sSub>
                    </m:oMath>
                  </m:oMathPara>
                </a14:m>
                <a:endParaRPr lang="zh-CN" altLang="en-US" sz="1662" dirty="0">
                  <a:latin typeface="Calibri"/>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4341125" y="6454924"/>
                <a:ext cx="243848" cy="276999"/>
              </a:xfrm>
              <a:prstGeom prst="rect">
                <a:avLst/>
              </a:prstGeom>
              <a:blipFill rotWithShape="1">
                <a:blip r:embed="rId22"/>
                <a:stretch>
                  <a:fillRect l="-12500" r="-1000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065520" y="4224709"/>
                <a:ext cx="2697480" cy="1285737"/>
              </a:xfrm>
              <a:prstGeom prst="rect">
                <a:avLst/>
              </a:prstGeom>
              <a:noFill/>
            </p:spPr>
            <p:txBody>
              <a:bodyPr wrap="square" rtlCol="0">
                <a:spAutoFit/>
              </a:bodyPr>
              <a:lstStyle/>
              <a:p>
                <a14:m>
                  <m:oMath xmlns:m="http://schemas.openxmlformats.org/officeDocument/2006/math">
                    <m:r>
                      <a:rPr lang="en-US" altLang="zh-CN" sz="2585" i="1" dirty="0">
                        <a:latin typeface="Cambria Math" panose="02040503050406030204" pitchFamily="18" charset="0"/>
                      </a:rPr>
                      <m:t>𝐵</m:t>
                    </m:r>
                    <m:r>
                      <a:rPr lang="en-US" altLang="zh-CN" sz="2585" i="1" dirty="0">
                        <a:latin typeface="Cambria Math" panose="02040503050406030204" pitchFamily="18" charset="0"/>
                      </a:rPr>
                      <m:t> </m:t>
                    </m:r>
                  </m:oMath>
                </a14:m>
                <a:r>
                  <a:rPr lang="en-US" altLang="zh-CN" sz="2585" dirty="0">
                    <a:latin typeface="Calibri"/>
                  </a:rPr>
                  <a:t>is the </a:t>
                </a:r>
                <a:r>
                  <a:rPr lang="en-US" altLang="zh-CN" sz="2585" b="1" dirty="0">
                    <a:latin typeface="Calibri"/>
                  </a:rPr>
                  <a:t>best</a:t>
                </a:r>
                <a:r>
                  <a:rPr lang="en-US" altLang="zh-CN" sz="2585" dirty="0">
                    <a:latin typeface="Calibri"/>
                  </a:rPr>
                  <a:t> rank </a:t>
                </a:r>
                <a14:m>
                  <m:oMath xmlns:m="http://schemas.openxmlformats.org/officeDocument/2006/math">
                    <m:sSub>
                      <m:sSubPr>
                        <m:ctrlPr>
                          <a:rPr lang="en-US" altLang="zh-CN" sz="2585" i="1" dirty="0">
                            <a:latin typeface="Cambria Math" panose="02040503050406030204" pitchFamily="18" charset="0"/>
                          </a:rPr>
                        </m:ctrlPr>
                      </m:sSubPr>
                      <m:e>
                        <m:r>
                          <a:rPr lang="en-US" altLang="zh-CN" sz="2585" i="1" dirty="0">
                            <a:latin typeface="Cambria Math" panose="02040503050406030204" pitchFamily="18" charset="0"/>
                          </a:rPr>
                          <m:t>𝑟</m:t>
                        </m:r>
                      </m:e>
                      <m:sub>
                        <m:r>
                          <a:rPr lang="en-US" altLang="zh-CN" sz="2585" i="1" dirty="0">
                            <a:latin typeface="Cambria Math" panose="02040503050406030204" pitchFamily="18" charset="0"/>
                          </a:rPr>
                          <m:t>1</m:t>
                        </m:r>
                      </m:sub>
                    </m:sSub>
                  </m:oMath>
                </a14:m>
                <a:r>
                  <a:rPr lang="en-US" altLang="zh-CN" sz="2585" dirty="0">
                    <a:latin typeface="Calibri"/>
                  </a:rPr>
                  <a:t> approximation of matrix </a:t>
                </a:r>
                <a14:m>
                  <m:oMath xmlns:m="http://schemas.openxmlformats.org/officeDocument/2006/math">
                    <m:r>
                      <a:rPr lang="en-US" altLang="zh-CN" sz="2585" i="1" dirty="0">
                        <a:latin typeface="Cambria Math" panose="02040503050406030204" pitchFamily="18" charset="0"/>
                      </a:rPr>
                      <m:t>𝐴</m:t>
                    </m:r>
                  </m:oMath>
                </a14:m>
                <a:endParaRPr lang="zh-CN" altLang="en-US" sz="2585" dirty="0">
                  <a:latin typeface="Calibri"/>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065520" y="4291016"/>
                <a:ext cx="2697480" cy="1815882"/>
              </a:xfrm>
              <a:prstGeom prst="rect">
                <a:avLst/>
              </a:prstGeom>
              <a:blipFill rotWithShape="1">
                <a:blip r:embed="rId23"/>
                <a:stretch>
                  <a:fillRect l="-4515" t="-3020" r="-6095" b="-87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B408C46-1D5B-4814-BFDA-AFE3737FCEAB}" type="slidenum">
              <a:rPr lang="zh-CN" altLang="en-US" smtClean="0">
                <a:latin typeface="Calibri"/>
              </a:rPr>
              <a:t>30</a:t>
            </a:fld>
            <a:endParaRPr lang="zh-CN" altLang="en-US">
              <a:latin typeface="Calibri"/>
            </a:endParaRPr>
          </a:p>
        </p:txBody>
      </p:sp>
    </p:spTree>
    <p:extLst>
      <p:ext uri="{BB962C8B-B14F-4D97-AF65-F5344CB8AC3E}">
        <p14:creationId xmlns:p14="http://schemas.microsoft.com/office/powerpoint/2010/main" val="191975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P spid="35" grpId="0"/>
      <p:bldP spid="36" grpId="0"/>
      <p:bldP spid="37" grpId="0"/>
      <p:bldP spid="41" grpId="0"/>
      <p:bldP spid="42" grpId="0"/>
      <p:bldP spid="43"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SVD: Best Low Rank Approximation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a:lnSpc>
                    <a:spcPct val="120000"/>
                  </a:lnSpc>
                </a:pPr>
                <a:r>
                  <a:rPr lang="en-US" altLang="zh-CN" b="1" u="sng" dirty="0" smtClean="0"/>
                  <a:t>Theorem</a:t>
                </a:r>
                <a:r>
                  <a:rPr lang="en-US" altLang="zh-CN" dirty="0"/>
                  <a:t>: Let </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𝑈</m:t>
                    </m:r>
                    <m:r>
                      <m:rPr>
                        <m:sty m:val="p"/>
                      </m:rPr>
                      <a:rPr lang="en-US" altLang="zh-CN">
                        <a:latin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oMath>
                </a14:m>
                <a:r>
                  <a:rPr lang="zh-CN" altLang="en-US" dirty="0"/>
                  <a:t> </a:t>
                </a:r>
                <a:r>
                  <a:rPr lang="en-US" altLang="zh-CN" dirty="0"/>
                  <a:t>(</a:t>
                </a:r>
                <a14:m>
                  <m:oMath xmlns:m="http://schemas.openxmlformats.org/officeDocument/2006/math">
                    <m:r>
                      <m:rPr>
                        <m:sty m:val="p"/>
                      </m:rPr>
                      <a:rPr lang="en-US" altLang="zh-CN">
                        <a:latin typeface="Cambria Math" panose="02040503050406030204" pitchFamily="18" charset="0"/>
                      </a:rPr>
                      <m:t>rank</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𝑟</m:t>
                        </m:r>
                      </m:sub>
                    </m:sSub>
                  </m:oMath>
                </a14:m>
                <a:r>
                  <a:rPr lang="en-US" altLang="zh-CN" dirty="0"/>
                  <a:t>)</a:t>
                </a:r>
                <a:r>
                  <a:rPr lang="en-US" altLang="zh-CN" dirty="0" smtClean="0"/>
                  <a:t>, and </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𝑈𝑆</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oMath>
                </a14:m>
                <a:endParaRPr lang="en-US" altLang="zh-CN" dirty="0"/>
              </a:p>
              <a:p>
                <a:pPr lvl="2"/>
                <a14:m>
                  <m:oMath xmlns:m="http://schemas.openxmlformats.org/officeDocument/2006/math">
                    <m:r>
                      <a:rPr lang="en-US" altLang="zh-CN" i="1" dirty="0">
                        <a:latin typeface="Cambria Math" panose="02040503050406030204" pitchFamily="18" charset="0"/>
                      </a:rPr>
                      <m:t>𝑆</m:t>
                    </m:r>
                  </m:oMath>
                </a14:m>
                <a:r>
                  <a:rPr lang="en-US" altLang="zh-CN" dirty="0"/>
                  <a:t> = diagonal </a:t>
                </a:r>
                <a14:m>
                  <m:oMath xmlns:m="http://schemas.openxmlformats.org/officeDocument/2006/math">
                    <m:r>
                      <a:rPr lang="en-US" altLang="zh-CN" i="1">
                        <a:latin typeface="Cambria Math"/>
                      </a:rPr>
                      <m:t>𝑘</m:t>
                    </m:r>
                    <m:r>
                      <a:rPr lang="en-US" altLang="zh-CN" i="1">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 </m:t>
                    </m:r>
                  </m:oMath>
                </a14:m>
                <a:r>
                  <a:rPr lang="en-US" altLang="zh-CN" dirty="0"/>
                  <a:t>matrix where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en-US" altLang="zh-CN" dirty="0"/>
                  <a:t>(</a:t>
                </a:r>
                <a14:m>
                  <m:oMath xmlns:m="http://schemas.openxmlformats.org/officeDocument/2006/math">
                    <m:r>
                      <a:rPr lang="en-US" altLang="zh-CN" i="1" dirty="0">
                        <a:latin typeface="Cambria Math" panose="02040503050406030204" pitchFamily="18" charset="0"/>
                      </a:rPr>
                      <m:t>𝑖</m:t>
                    </m:r>
                    <m:r>
                      <a:rPr lang="en-US" altLang="zh-CN" i="1" dirty="0">
                        <a:latin typeface="Cambria Math" panose="02040503050406030204" pitchFamily="18" charset="0"/>
                      </a:rPr>
                      <m:t>=1…</m:t>
                    </m:r>
                    <m:r>
                      <a:rPr lang="en-US" altLang="zh-CN" i="1" dirty="0">
                        <a:latin typeface="Cambria Math" panose="02040503050406030204" pitchFamily="18" charset="0"/>
                      </a:rPr>
                      <m:t>𝑘</m:t>
                    </m:r>
                    <m:r>
                      <a:rPr lang="en-US" altLang="zh-CN" i="1" dirty="0">
                        <a:latin typeface="Cambria Math" panose="02040503050406030204" pitchFamily="18" charset="0"/>
                      </a:rPr>
                      <m:t>)</m:t>
                    </m:r>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=0</m:t>
                    </m:r>
                  </m:oMath>
                </a14:m>
                <a:r>
                  <a:rPr lang="en-US" altLang="zh-CN" dirty="0"/>
                  <a:t> (</a:t>
                </a:r>
                <a14:m>
                  <m:oMath xmlns:m="http://schemas.openxmlformats.org/officeDocument/2006/math">
                    <m:r>
                      <a:rPr lang="en-US" altLang="zh-CN" i="1" dirty="0">
                        <a:latin typeface="Cambria Math" panose="02040503050406030204" pitchFamily="18" charset="0"/>
                      </a:rPr>
                      <m:t>𝑖</m:t>
                    </m:r>
                    <m:r>
                      <a:rPr lang="en-US" altLang="zh-CN" i="1" dirty="0">
                        <a:latin typeface="Cambria Math" panose="02040503050406030204" pitchFamily="18" charset="0"/>
                      </a:rPr>
                      <m:t>&gt;</m:t>
                    </m:r>
                    <m:r>
                      <a:rPr lang="en-US" altLang="zh-CN" i="1" dirty="0">
                        <a:latin typeface="Cambria Math" panose="02040503050406030204" pitchFamily="18" charset="0"/>
                      </a:rPr>
                      <m:t>𝑘</m:t>
                    </m:r>
                  </m:oMath>
                </a14:m>
                <a:r>
                  <a:rPr lang="en-US" altLang="zh-CN" dirty="0"/>
                  <a:t>)</a:t>
                </a:r>
              </a:p>
              <a:p>
                <a:pPr lvl="2"/>
                <a:r>
                  <a:rPr lang="en-US" altLang="zh-CN" dirty="0"/>
                  <a:t>or equivalently, </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𝑇</m:t>
                        </m:r>
                      </m:sup>
                    </m:sSubSup>
                    <m:r>
                      <a:rPr lang="en-US" altLang="zh-CN" b="0" i="1" smtClean="0">
                        <a:latin typeface="Cambria Math"/>
                        <a:ea typeface="Cambria Math" panose="02040503050406030204" pitchFamily="18" charset="0"/>
                      </a:rPr>
                      <m:t>, </m:t>
                    </m:r>
                  </m:oMath>
                </a14:m>
                <a:r>
                  <a:rPr lang="en-US" altLang="zh-CN" dirty="0" smtClean="0">
                    <a:solidFill>
                      <a:srgbClr val="0000FF"/>
                    </a:solidFill>
                  </a:rPr>
                  <a:t>is </a:t>
                </a:r>
                <a:r>
                  <a:rPr lang="en-US" altLang="zh-CN" dirty="0">
                    <a:solidFill>
                      <a:srgbClr val="0000FF"/>
                    </a:solidFill>
                  </a:rPr>
                  <a:t>the best rank-</a:t>
                </a:r>
                <a14:m>
                  <m:oMath xmlns:m="http://schemas.openxmlformats.org/officeDocument/2006/math">
                    <m:r>
                      <a:rPr lang="en-US" altLang="zh-CN" i="1" dirty="0">
                        <a:solidFill>
                          <a:srgbClr val="0000FF"/>
                        </a:solidFill>
                        <a:latin typeface="Cambria Math" panose="02040503050406030204" pitchFamily="18" charset="0"/>
                      </a:rPr>
                      <m:t>𝑘</m:t>
                    </m:r>
                  </m:oMath>
                </a14:m>
                <a:r>
                  <a:rPr lang="en-US" altLang="zh-CN" dirty="0">
                    <a:solidFill>
                      <a:srgbClr val="0000FF"/>
                    </a:solidFill>
                  </a:rPr>
                  <a:t> approximation to </a:t>
                </a:r>
                <a14:m>
                  <m:oMath xmlns:m="http://schemas.openxmlformats.org/officeDocument/2006/math">
                    <m:r>
                      <a:rPr lang="en-US" altLang="zh-CN" i="1">
                        <a:solidFill>
                          <a:srgbClr val="0000FF"/>
                        </a:solidFill>
                        <a:latin typeface="Cambria Math" panose="02040503050406030204" pitchFamily="18" charset="0"/>
                      </a:rPr>
                      <m:t>𝐴</m:t>
                    </m:r>
                  </m:oMath>
                </a14:m>
                <a:r>
                  <a:rPr lang="en-US" altLang="zh-CN" dirty="0"/>
                  <a:t>:</a:t>
                </a:r>
              </a:p>
              <a:p>
                <a:pPr lvl="2"/>
                <a:r>
                  <a:rPr lang="en-US" altLang="zh-CN" dirty="0"/>
                  <a:t>or equivalently,  </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argmin</m:t>
                            </m:r>
                          </m:e>
                          <m:lim>
                            <m:r>
                              <a:rPr lang="en-US" altLang="zh-CN" i="1">
                                <a:latin typeface="Cambria Math" panose="02040503050406030204" pitchFamily="18" charset="0"/>
                              </a:rPr>
                              <m:t>𝑟𝑎𝑛𝑘</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i="1">
                                <a:latin typeface="Cambria Math" panose="02040503050406030204" pitchFamily="18" charset="0"/>
                              </a:rPr>
                              <m:t>≤</m:t>
                            </m:r>
                            <m:r>
                              <a:rPr lang="en-US" altLang="zh-CN" i="1">
                                <a:latin typeface="Cambria Math" panose="02040503050406030204" pitchFamily="18" charset="0"/>
                              </a:rPr>
                              <m:t>𝑘</m:t>
                            </m:r>
                          </m:lim>
                        </m:limLow>
                      </m:fName>
                      <m:e>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𝐵</m:t>
                                </m:r>
                              </m:e>
                            </m:d>
                          </m:e>
                          <m:sub>
                            <m:r>
                              <a:rPr lang="en-US" altLang="zh-CN" i="1">
                                <a:latin typeface="Cambria Math" panose="02040503050406030204" pitchFamily="18" charset="0"/>
                              </a:rPr>
                              <m:t>𝐹</m:t>
                            </m:r>
                          </m:sub>
                        </m:sSub>
                      </m:e>
                    </m:func>
                  </m:oMath>
                </a14:m>
                <a:endParaRPr lang="en-US" altLang="zh-CN" dirty="0"/>
              </a:p>
              <a:p>
                <a:pPr>
                  <a:lnSpc>
                    <a:spcPct val="120000"/>
                  </a:lnSpc>
                </a:pPr>
                <a:r>
                  <a:rPr lang="en-US" altLang="zh-CN" dirty="0" smtClean="0"/>
                  <a:t>Intuition </a:t>
                </a:r>
                <a:r>
                  <a:rPr lang="en-US" altLang="zh-CN" dirty="0"/>
                  <a:t>(spectral decomposition</a:t>
                </a:r>
                <a:r>
                  <a:rPr lang="en-US" altLang="zh-CN" dirty="0" smtClean="0"/>
                  <a:t>)</a:t>
                </a:r>
              </a:p>
              <a:p>
                <a:pPr lvl="1"/>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𝑟</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𝑟</m:t>
                            </m:r>
                          </m:sub>
                          <m:sup>
                            <m:r>
                              <a:rPr lang="en-US" altLang="zh-CN" i="1">
                                <a:latin typeface="Cambria Math" panose="02040503050406030204" pitchFamily="18" charset="0"/>
                                <a:ea typeface="Cambria Math" panose="02040503050406030204" pitchFamily="18" charset="0"/>
                              </a:rPr>
                              <m:t>𝑇</m:t>
                            </m:r>
                          </m:sup>
                        </m:sSubSup>
                      </m:e>
                    </m:nary>
                  </m:oMath>
                </a14:m>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𝑟</m:t>
                        </m:r>
                      </m:sub>
                    </m:sSub>
                    <m:r>
                      <a:rPr lang="en-US" altLang="zh-CN" i="1">
                        <a:latin typeface="Cambria Math" panose="02040503050406030204" pitchFamily="18" charset="0"/>
                      </a:rPr>
                      <m:t>≥0</m:t>
                    </m:r>
                  </m:oMath>
                </a14:m>
                <a:endParaRPr lang="en-US" altLang="zh-CN" dirty="0"/>
              </a:p>
              <a:p>
                <a:pPr lvl="1">
                  <a:lnSpc>
                    <a:spcPct val="120000"/>
                  </a:lnSpc>
                </a:pPr>
                <a:r>
                  <a:rPr lang="en-US" altLang="zh-CN" dirty="0"/>
                  <a:t>Why setting small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oMath>
                </a14:m>
                <a:r>
                  <a:rPr lang="en-US" altLang="zh-CN" dirty="0"/>
                  <a:t> to 0 is the right thing to do?</a:t>
                </a:r>
              </a:p>
              <a:p>
                <a:pPr lvl="2">
                  <a:lnSpc>
                    <a:spcPct val="120000"/>
                  </a:lnSpc>
                </a:pPr>
                <a:r>
                  <a:rPr lang="en-US" altLang="zh-CN" dirty="0"/>
                  <a:t>Vectors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en-US" altLang="zh-CN" dirty="0"/>
                  <a:t> are unit length, so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oMath>
                </a14:m>
                <a:r>
                  <a:rPr lang="en-US" altLang="zh-CN" dirty="0"/>
                  <a:t> scales them.</a:t>
                </a:r>
              </a:p>
              <a:p>
                <a:pPr lvl="2">
                  <a:lnSpc>
                    <a:spcPct val="120000"/>
                  </a:lnSpc>
                </a:pPr>
                <a:r>
                  <a:rPr lang="en-US" altLang="zh-CN" dirty="0"/>
                  <a:t>Therefore, zeroing small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oMath>
                </a14:m>
                <a:r>
                  <a:rPr lang="en-US" altLang="zh-CN" dirty="0"/>
                  <a:t> introduces less error.</a:t>
                </a:r>
              </a:p>
              <a:p>
                <a:pPr lvl="1"/>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7" t="-1078" r="-3037" b="-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89B3E5E-9888-410B-8750-2191BA36B2F2}" type="slidenum">
              <a:rPr lang="en-US" smtClean="0"/>
              <a:t>31</a:t>
            </a:fld>
            <a:endParaRPr lang="en-US"/>
          </a:p>
        </p:txBody>
      </p:sp>
    </p:spTree>
    <p:extLst>
      <p:ext uri="{BB962C8B-B14F-4D97-AF65-F5344CB8AC3E}">
        <p14:creationId xmlns:p14="http://schemas.microsoft.com/office/powerpoint/2010/main" val="225876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SVD: </a:t>
            </a:r>
            <a:r>
              <a:rPr lang="en-US" dirty="0" smtClean="0"/>
              <a:t>Interpretation #2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0000FF"/>
                    </a:solidFill>
                  </a:rPr>
                  <a:t>Q: How many 𝜎</a:t>
                </a:r>
                <a:r>
                  <a:rPr lang="en-US" baseline="-25000" dirty="0" smtClean="0">
                    <a:solidFill>
                      <a:srgbClr val="0000FF"/>
                    </a:solidFill>
                  </a:rPr>
                  <a:t>𝑖</a:t>
                </a:r>
                <a:r>
                  <a:rPr lang="en-US" dirty="0" smtClean="0">
                    <a:solidFill>
                      <a:srgbClr val="0000FF"/>
                    </a:solidFill>
                  </a:rPr>
                  <a:t> </a:t>
                </a:r>
                <a:r>
                  <a:rPr lang="en-US" dirty="0">
                    <a:solidFill>
                      <a:srgbClr val="0000FF"/>
                    </a:solidFill>
                  </a:rPr>
                  <a:t>to keep</a:t>
                </a:r>
                <a:r>
                  <a:rPr lang="en-US" dirty="0" smtClean="0">
                    <a:solidFill>
                      <a:srgbClr val="0000FF"/>
                    </a:solidFill>
                  </a:rPr>
                  <a:t>?</a:t>
                </a:r>
              </a:p>
              <a:p>
                <a:r>
                  <a:rPr lang="en-US" dirty="0">
                    <a:solidFill>
                      <a:srgbClr val="0000FF"/>
                    </a:solidFill>
                  </a:rPr>
                  <a:t>A</a:t>
                </a:r>
                <a:r>
                  <a:rPr lang="en-US" dirty="0"/>
                  <a:t>: Rule-of-a thumb</a:t>
                </a:r>
              </a:p>
              <a:p>
                <a:pPr marL="0" indent="0">
                  <a:buNone/>
                </a:pPr>
                <a:r>
                  <a:rPr lang="en-US" dirty="0"/>
                  <a:t> </a:t>
                </a:r>
                <a:r>
                  <a:rPr lang="en-US" dirty="0" smtClean="0"/>
                  <a:t>      </a:t>
                </a:r>
                <a:r>
                  <a:rPr lang="en-US" dirty="0" smtClean="0">
                    <a:solidFill>
                      <a:srgbClr val="0000FF"/>
                    </a:solidFill>
                  </a:rPr>
                  <a:t>Keep </a:t>
                </a:r>
                <a:r>
                  <a:rPr lang="en-US" dirty="0">
                    <a:solidFill>
                      <a:srgbClr val="0000FF"/>
                    </a:solidFill>
                  </a:rPr>
                  <a:t>80~90% “energy”</a:t>
                </a:r>
                <a:r>
                  <a:rPr lang="en-US" dirty="0"/>
                  <a:t> </a:t>
                </a:r>
                <a:r>
                  <a:rPr lang="en-US" dirty="0" smtClean="0"/>
                  <a:t>(</a:t>
                </a:r>
                <a14:m>
                  <m:oMath xmlns:m="http://schemas.openxmlformats.org/officeDocument/2006/math">
                    <m:r>
                      <a:rPr lang="en-US" b="0" i="1" smtClean="0">
                        <a:latin typeface="Cambria Math"/>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a:rPr>
                          <m:t>𝑖</m:t>
                        </m:r>
                      </m:sub>
                      <m:sup/>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i="1">
                                    <a:latin typeface="Cambria Math"/>
                                  </a:rPr>
                                  <m:t>𝜎</m:t>
                                </m:r>
                              </m:e>
                              <m:sub>
                                <m:r>
                                  <a:rPr lang="en-US" b="0" i="1" smtClean="0">
                                    <a:latin typeface="Cambria Math"/>
                                  </a:rPr>
                                  <m:t>𝑖</m:t>
                                </m:r>
                              </m:sub>
                            </m:sSub>
                          </m:e>
                          <m:sup>
                            <m:r>
                              <a:rPr lang="en-US" b="0" i="1" smtClean="0">
                                <a:latin typeface="Cambria Math"/>
                              </a:rPr>
                              <m:t>2</m:t>
                            </m:r>
                          </m:sup>
                        </m:sSup>
                      </m:e>
                    </m:nary>
                  </m:oMath>
                </a14:m>
                <a:r>
                  <a:rPr lang="en-US" dirty="0"/>
                  <a: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20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89B3E5E-9888-410B-8750-2191BA36B2F2}" type="slidenum">
              <a:rPr lang="en-US" smtClean="0"/>
              <a:t>32</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220078" y="3561941"/>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220078" y="3573016"/>
                <a:ext cx="1471236" cy="181524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69240" y="4271898"/>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69240" y="4342136"/>
                <a:ext cx="250838" cy="276999"/>
              </a:xfrm>
              <a:prstGeom prst="rect">
                <a:avLst/>
              </a:prstGeom>
              <a:blipFill rotWithShape="1">
                <a:blip r:embed="rId4"/>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35086" y="5223664"/>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5086" y="5373216"/>
                <a:ext cx="241220" cy="276999"/>
              </a:xfrm>
              <a:prstGeom prst="rect">
                <a:avLst/>
              </a:prstGeom>
              <a:blipFill rotWithShape="1">
                <a:blip r:embed="rId5"/>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833812" y="4271898"/>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33809" y="4342137"/>
                <a:ext cx="226023" cy="276999"/>
              </a:xfrm>
              <a:prstGeom prst="rect">
                <a:avLst/>
              </a:prstGeom>
              <a:blipFill rotWithShape="1">
                <a:blip r:embed="rId6"/>
                <a:stretch>
                  <a:fillRect l="-13514" r="-8108"/>
                </a:stretch>
              </a:blipFill>
            </p:spPr>
            <p:txBody>
              <a:bodyPr/>
              <a:lstStyle/>
              <a:p>
                <a:r>
                  <a:rPr lang="en-US">
                    <a:noFill/>
                  </a:rPr>
                  <a:t> </a:t>
                </a:r>
              </a:p>
            </p:txBody>
          </p:sp>
        </mc:Fallback>
      </mc:AlternateContent>
      <p:sp>
        <p:nvSpPr>
          <p:cNvPr id="10" name="Rectangle 9"/>
          <p:cNvSpPr/>
          <p:nvPr/>
        </p:nvSpPr>
        <p:spPr>
          <a:xfrm>
            <a:off x="3203850" y="4160162"/>
            <a:ext cx="3960440" cy="461665"/>
          </a:xfrm>
          <a:prstGeom prst="rect">
            <a:avLst/>
          </a:prstGeom>
        </p:spPr>
        <p:txBody>
          <a:bodyPr wrap="square">
            <a:spAutoFit/>
          </a:bodyPr>
          <a:lstStyle/>
          <a:p>
            <a:r>
              <a:rPr lang="en-US" sz="2400" dirty="0"/>
              <a:t>𝜎</a:t>
            </a:r>
            <a:r>
              <a:rPr lang="en-US" sz="2400" baseline="-25000" dirty="0"/>
              <a:t>1</a:t>
            </a:r>
            <a:r>
              <a:rPr lang="en-US" sz="2400" dirty="0"/>
              <a:t>𝑢</a:t>
            </a:r>
            <a:r>
              <a:rPr lang="en-US" sz="2400" baseline="-25000" dirty="0"/>
              <a:t>1</a:t>
            </a:r>
            <a:r>
              <a:rPr lang="en-US" sz="2400" dirty="0"/>
              <a:t>∘𝑣</a:t>
            </a:r>
            <a:r>
              <a:rPr lang="en-US" sz="2400" baseline="-25000" dirty="0"/>
              <a:t>1</a:t>
            </a:r>
            <a:r>
              <a:rPr lang="en-US" sz="2400" baseline="30000" dirty="0"/>
              <a:t>𝑇</a:t>
            </a:r>
            <a:r>
              <a:rPr lang="en-US" sz="2400" dirty="0"/>
              <a:t>+ 𝜎</a:t>
            </a:r>
            <a:r>
              <a:rPr lang="en-US" sz="2400" baseline="-25000" dirty="0"/>
              <a:t>2</a:t>
            </a:r>
            <a:r>
              <a:rPr lang="en-US" sz="2400" dirty="0"/>
              <a:t>𝑢</a:t>
            </a:r>
            <a:r>
              <a:rPr lang="en-US" sz="2400" baseline="-25000" dirty="0"/>
              <a:t>2</a:t>
            </a:r>
            <a:r>
              <a:rPr lang="en-US" sz="2400" dirty="0"/>
              <a:t>∘𝑣</a:t>
            </a:r>
            <a:r>
              <a:rPr lang="en-US" sz="2400" baseline="-25000" dirty="0"/>
              <a:t>2</a:t>
            </a:r>
            <a:r>
              <a:rPr lang="en-US" sz="2400" baseline="30000" dirty="0"/>
              <a:t>𝑇</a:t>
            </a:r>
            <a:r>
              <a:rPr lang="en-US" sz="2400" dirty="0"/>
              <a:t> +⋯</a:t>
            </a:r>
          </a:p>
        </p:txBody>
      </p:sp>
      <p:sp>
        <p:nvSpPr>
          <p:cNvPr id="11" name="Rectangle 10"/>
          <p:cNvSpPr/>
          <p:nvPr/>
        </p:nvSpPr>
        <p:spPr>
          <a:xfrm>
            <a:off x="3203850" y="4891320"/>
            <a:ext cx="2637260" cy="461665"/>
          </a:xfrm>
          <a:prstGeom prst="rect">
            <a:avLst/>
          </a:prstGeom>
        </p:spPr>
        <p:txBody>
          <a:bodyPr wrap="none">
            <a:spAutoFit/>
          </a:bodyPr>
          <a:lstStyle/>
          <a:p>
            <a:r>
              <a:rPr lang="en-US" sz="2400" dirty="0">
                <a:solidFill>
                  <a:srgbClr val="0000FF"/>
                </a:solidFill>
              </a:rPr>
              <a:t>Assume</a:t>
            </a:r>
            <a:r>
              <a:rPr lang="en-US" sz="2400" dirty="0"/>
              <a:t>: 𝜎</a:t>
            </a:r>
            <a:r>
              <a:rPr lang="en-US" sz="2400" baseline="-25000" dirty="0"/>
              <a:t>1 </a:t>
            </a:r>
            <a:r>
              <a:rPr lang="en-US" sz="2400" dirty="0"/>
              <a:t>≥ 𝜎</a:t>
            </a:r>
            <a:r>
              <a:rPr lang="en-US" sz="2400" baseline="-25000" dirty="0"/>
              <a:t>2</a:t>
            </a:r>
            <a:r>
              <a:rPr lang="en-US" sz="2400" dirty="0"/>
              <a:t> ≥⋯</a:t>
            </a:r>
          </a:p>
        </p:txBody>
      </p:sp>
    </p:spTree>
    <p:extLst>
      <p:ext uri="{BB962C8B-B14F-4D97-AF65-F5344CB8AC3E}">
        <p14:creationId xmlns:p14="http://schemas.microsoft.com/office/powerpoint/2010/main" val="327215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Complexity</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latin typeface="Calibri"/>
                  </a:rPr>
                  <a:t>SVD for full matrix</a:t>
                </a:r>
              </a:p>
              <a:p>
                <a:pPr lvl="1"/>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𝑛</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𝑚</m:t>
                            </m:r>
                          </m:e>
                          <m:sup>
                            <m:r>
                              <a:rPr lang="en-US" altLang="zh-CN" b="0" i="1" smtClean="0">
                                <a:solidFill>
                                  <a:schemeClr val="tx1"/>
                                </a:solidFill>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𝑚</m:t>
                        </m:r>
                      </m:e>
                    </m:func>
                    <m:r>
                      <a:rPr lang="en-US" altLang="zh-CN" b="0" i="1" smtClean="0">
                        <a:latin typeface="Cambria Math" panose="02040503050406030204" pitchFamily="18" charset="0"/>
                      </a:rPr>
                      <m:t>))</m:t>
                    </m:r>
                  </m:oMath>
                </a14:m>
                <a:endParaRPr lang="en-US" altLang="zh-CN" b="0" dirty="0" smtClean="0">
                  <a:latin typeface="Calibri"/>
                </a:endParaRPr>
              </a:p>
              <a:p>
                <a:r>
                  <a:rPr lang="en-US" altLang="zh-CN" dirty="0" smtClean="0">
                    <a:latin typeface="Calibri"/>
                  </a:rPr>
                  <a:t>But</a:t>
                </a:r>
              </a:p>
              <a:p>
                <a:pPr lvl="1"/>
                <a:r>
                  <a:rPr lang="en-US" altLang="zh-CN" dirty="0" smtClean="0">
                    <a:latin typeface="Calibri"/>
                  </a:rPr>
                  <a:t>Less work, if we only want to compute singular values</a:t>
                </a:r>
              </a:p>
              <a:p>
                <a:pPr lvl="1"/>
                <a:r>
                  <a:rPr lang="en-US" altLang="zh-CN" dirty="0" smtClean="0">
                    <a:latin typeface="Calibri"/>
                  </a:rPr>
                  <a:t>or if we only want first </a:t>
                </a:r>
                <a:r>
                  <a:rPr lang="en-US" altLang="zh-CN" i="1" dirty="0" smtClean="0">
                    <a:latin typeface="Times New Roman" pitchFamily="18" charset="0"/>
                    <a:cs typeface="Times New Roman" pitchFamily="18" charset="0"/>
                  </a:rPr>
                  <a:t>k</a:t>
                </a:r>
                <a:r>
                  <a:rPr lang="en-US" altLang="zh-CN" dirty="0" smtClean="0">
                    <a:latin typeface="Calibri"/>
                  </a:rPr>
                  <a:t> singular vectors (thin-</a:t>
                </a:r>
                <a:r>
                  <a:rPr lang="en-US" altLang="zh-CN" dirty="0" err="1" smtClean="0">
                    <a:latin typeface="Calibri"/>
                  </a:rPr>
                  <a:t>svd</a:t>
                </a:r>
                <a:r>
                  <a:rPr lang="en-US" altLang="zh-CN" dirty="0" smtClean="0">
                    <a:latin typeface="Calibri"/>
                  </a:rPr>
                  <a:t>).</a:t>
                </a:r>
              </a:p>
              <a:p>
                <a:pPr lvl="1"/>
                <a:r>
                  <a:rPr lang="en-US" altLang="zh-CN" dirty="0" smtClean="0">
                    <a:latin typeface="Calibri"/>
                  </a:rPr>
                  <a:t>or if the matrix is sparse (sparse </a:t>
                </a:r>
                <a:r>
                  <a:rPr lang="en-US" altLang="zh-CN" dirty="0" err="1" smtClean="0">
                    <a:latin typeface="Calibri"/>
                  </a:rPr>
                  <a:t>svd</a:t>
                </a:r>
                <a:r>
                  <a:rPr lang="en-US" altLang="zh-CN" dirty="0" smtClean="0">
                    <a:latin typeface="Calibri"/>
                  </a:rPr>
                  <a:t>).</a:t>
                </a:r>
              </a:p>
              <a:p>
                <a:r>
                  <a:rPr lang="en-US" altLang="zh-CN" dirty="0" smtClean="0">
                    <a:latin typeface="Calibri"/>
                  </a:rPr>
                  <a:t>Stable implementations</a:t>
                </a:r>
              </a:p>
              <a:p>
                <a:pPr lvl="1"/>
                <a:r>
                  <a:rPr lang="en-US" altLang="zh-CN" dirty="0" smtClean="0">
                    <a:latin typeface="Calibri"/>
                  </a:rPr>
                  <a:t>LINPACK, </a:t>
                </a:r>
                <a:r>
                  <a:rPr lang="en-US" altLang="zh-CN" dirty="0" err="1" smtClean="0">
                    <a:latin typeface="Calibri"/>
                  </a:rPr>
                  <a:t>Matlab</a:t>
                </a:r>
                <a:r>
                  <a:rPr lang="en-US" altLang="zh-CN" dirty="0" smtClean="0">
                    <a:latin typeface="Calibri"/>
                  </a:rPr>
                  <a:t>, </a:t>
                </a:r>
                <a:r>
                  <a:rPr lang="en-US" altLang="zh-CN" dirty="0" err="1" smtClean="0">
                    <a:latin typeface="Calibri"/>
                  </a:rPr>
                  <a:t>Splus</a:t>
                </a:r>
                <a:r>
                  <a:rPr lang="en-US" altLang="zh-CN" dirty="0" smtClean="0">
                    <a:latin typeface="Calibri"/>
                  </a:rPr>
                  <a:t>, </a:t>
                </a:r>
                <a:r>
                  <a:rPr lang="en-US" altLang="zh-CN" dirty="0" err="1" smtClean="0">
                    <a:latin typeface="Calibri"/>
                  </a:rPr>
                  <a:t>Mathematica</a:t>
                </a:r>
                <a:r>
                  <a:rPr lang="en-US" altLang="zh-CN" dirty="0" smtClean="0">
                    <a:latin typeface="Calibri"/>
                  </a:rPr>
                  <a:t>…</a:t>
                </a:r>
              </a:p>
              <a:p>
                <a:pPr lvl="1"/>
                <a:r>
                  <a:rPr lang="en-US" altLang="zh-CN" dirty="0" smtClean="0">
                    <a:latin typeface="Calibri"/>
                  </a:rPr>
                  <a:t>Available in most common languages</a:t>
                </a:r>
              </a:p>
              <a:p>
                <a:pPr lvl="1"/>
                <a:endParaRPr lang="en-US" altLang="zh-CN" dirty="0" smtClean="0">
                  <a:latin typeface="Calibri"/>
                </a:endParaRPr>
              </a:p>
              <a:p>
                <a:pPr lvl="1"/>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07" t="-1348" b="-188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33</a:t>
            </a:fld>
            <a:endParaRPr lang="zh-CN" altLang="en-US">
              <a:latin typeface="Calibri"/>
            </a:endParaRPr>
          </a:p>
        </p:txBody>
      </p:sp>
    </p:spTree>
    <p:extLst>
      <p:ext uri="{BB962C8B-B14F-4D97-AF65-F5344CB8AC3E}">
        <p14:creationId xmlns:p14="http://schemas.microsoft.com/office/powerpoint/2010/main" val="324216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Conclusions so far</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SVD: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r>
                  <a:rPr lang="en-US" altLang="zh-CN" dirty="0" smtClean="0">
                    <a:latin typeface="Calibri"/>
                  </a:rPr>
                  <a:t>: </a:t>
                </a:r>
                <a:r>
                  <a:rPr lang="en-US" altLang="zh-CN" dirty="0" smtClean="0">
                    <a:solidFill>
                      <a:srgbClr val="0000FF"/>
                    </a:solidFill>
                    <a:latin typeface="Calibri"/>
                  </a:rPr>
                  <a:t>unique</a:t>
                </a:r>
              </a:p>
              <a:p>
                <a:pPr lvl="1"/>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oMath>
                </a14:m>
                <a:r>
                  <a:rPr lang="zh-CN" altLang="en-US" dirty="0" smtClean="0">
                    <a:latin typeface="Calibri"/>
                  </a:rPr>
                  <a:t> </a:t>
                </a:r>
                <a:r>
                  <a:rPr lang="en-US" altLang="zh-CN" dirty="0" smtClean="0">
                    <a:latin typeface="Calibri"/>
                  </a:rPr>
                  <a:t>user-to-concept similarities</a:t>
                </a:r>
              </a:p>
              <a:p>
                <a:pPr lvl="1"/>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oMath>
                </a14:m>
                <a:r>
                  <a:rPr lang="zh-CN" altLang="en-US" dirty="0" smtClean="0">
                    <a:latin typeface="Calibri"/>
                  </a:rPr>
                  <a:t> </a:t>
                </a:r>
                <a:r>
                  <a:rPr lang="en-US" altLang="zh-CN" dirty="0" smtClean="0">
                    <a:latin typeface="Calibri"/>
                  </a:rPr>
                  <a:t>movie-to-concept similarities</a:t>
                </a:r>
              </a:p>
              <a:p>
                <a:pPr lvl="1"/>
                <a14:m>
                  <m:oMath xmlns:m="http://schemas.openxmlformats.org/officeDocument/2006/math">
                    <m:r>
                      <m:rPr>
                        <m:sty m:val="p"/>
                      </m:rPr>
                      <a:rPr lang="en-US" altLang="zh-CN" b="0" i="0" smtClean="0">
                        <a:latin typeface="Cambria Math" panose="02040503050406030204" pitchFamily="18" charset="0"/>
                      </a:rPr>
                      <m:t>Σ</m:t>
                    </m:r>
                  </m:oMath>
                </a14:m>
                <a:r>
                  <a:rPr lang="en-US" altLang="zh-CN" dirty="0" smtClean="0">
                    <a:latin typeface="Calibri"/>
                  </a:rPr>
                  <a:t>: strength to each concept</a:t>
                </a:r>
              </a:p>
              <a:p>
                <a:r>
                  <a:rPr lang="en-US" altLang="zh-CN" dirty="0" smtClean="0">
                    <a:solidFill>
                      <a:srgbClr val="0000FF"/>
                    </a:solidFill>
                    <a:latin typeface="Calibri"/>
                  </a:rPr>
                  <a:t>Dimensionality reduction</a:t>
                </a:r>
              </a:p>
              <a:p>
                <a:pPr lvl="1"/>
                <a:r>
                  <a:rPr lang="en-US" altLang="zh-CN" dirty="0" smtClean="0">
                    <a:latin typeface="Calibri"/>
                  </a:rPr>
                  <a:t>Keep the few largest singular values (80-90% of “energy”)</a:t>
                </a:r>
              </a:p>
              <a:p>
                <a:pPr lvl="1"/>
                <a:r>
                  <a:rPr lang="en-US" altLang="zh-CN" dirty="0" smtClean="0">
                    <a:latin typeface="Calibri"/>
                  </a:rPr>
                  <a:t>SVD: picks up linear correlations</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34</a:t>
            </a:fld>
            <a:endParaRPr lang="zh-CN" altLang="en-US">
              <a:latin typeface="Calibri"/>
            </a:endParaRPr>
          </a:p>
        </p:txBody>
      </p:sp>
    </p:spTree>
    <p:extLst>
      <p:ext uri="{BB962C8B-B14F-4D97-AF65-F5344CB8AC3E}">
        <p14:creationId xmlns:p14="http://schemas.microsoft.com/office/powerpoint/2010/main" val="3494428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Calibri"/>
              </a:rPr>
              <a:t>SVD: Relationship to Eigen-decomposition</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40877"/>
                <a:ext cx="8229600" cy="4390292"/>
              </a:xfrm>
            </p:spPr>
            <p:txBody>
              <a:bodyPr>
                <a:normAutofit/>
              </a:bodyPr>
              <a:lstStyle/>
              <a:p>
                <a:r>
                  <a:rPr lang="en-US" altLang="zh-CN" dirty="0" smtClean="0">
                    <a:solidFill>
                      <a:srgbClr val="0000FF"/>
                    </a:solidFill>
                    <a:latin typeface="Calibri"/>
                  </a:rPr>
                  <a:t>SVD gives us </a:t>
                </a:r>
              </a:p>
              <a:p>
                <a:pPr lvl="1"/>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smtClean="0">
                  <a:latin typeface="Calibri"/>
                </a:endParaRPr>
              </a:p>
              <a:p>
                <a:r>
                  <a:rPr lang="en-US" altLang="zh-CN" dirty="0" smtClean="0">
                    <a:solidFill>
                      <a:srgbClr val="0000FF"/>
                    </a:solidFill>
                    <a:latin typeface="Calibri"/>
                  </a:rPr>
                  <a:t>Eigen-decomposition</a:t>
                </a:r>
              </a:p>
              <a:p>
                <a:pPr lvl="1"/>
                <a14:m>
                  <m:oMath xmlns:m="http://schemas.openxmlformats.org/officeDocument/2006/math">
                    <m:r>
                      <a:rPr lang="en-US" altLang="zh-CN" b="0" i="1" smtClean="0">
                        <a:latin typeface="Cambria Math"/>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m:rPr>
                        <m:sty m:val="p"/>
                      </m:rPr>
                      <a:rPr lang="en-US" altLang="zh-CN">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m:rPr>
                            <m:sty m:val="p"/>
                          </m:rPr>
                          <a:rPr lang="en-US" altLang="zh-CN" b="0" i="0" smtClean="0">
                            <a:latin typeface="Cambria Math" panose="02040503050406030204" pitchFamily="18" charset="0"/>
                            <a:ea typeface="Cambria Math" panose="02040503050406030204" pitchFamily="18" charset="0"/>
                          </a:rPr>
                          <m:t>X</m:t>
                        </m:r>
                      </m:e>
                      <m:sup>
                        <m:r>
                          <m:rPr>
                            <m:sty m:val="p"/>
                          </m:rPr>
                          <a:rPr lang="en-US" altLang="zh-CN" b="0" i="0" smtClean="0">
                            <a:latin typeface="Cambria Math" panose="02040503050406030204" pitchFamily="18" charset="0"/>
                            <a:ea typeface="Cambria Math" panose="02040503050406030204" pitchFamily="18" charset="0"/>
                          </a:rPr>
                          <m:t>T</m:t>
                        </m:r>
                      </m:sup>
                    </m:sSup>
                  </m:oMath>
                </a14:m>
                <a:endParaRPr lang="en-US" altLang="zh-CN" dirty="0" smtClean="0">
                  <a:latin typeface="Calibri"/>
                </a:endParaRPr>
              </a:p>
              <a:p>
                <a:pPr lvl="2"/>
                <a14:m>
                  <m:oMath xmlns:m="http://schemas.openxmlformats.org/officeDocument/2006/math">
                    <m:r>
                      <a:rPr lang="en-US" altLang="zh-CN" b="0" i="1" smtClean="0">
                        <a:latin typeface="Cambria Math"/>
                      </a:rPr>
                      <m:t>𝐵</m:t>
                    </m:r>
                  </m:oMath>
                </a14:m>
                <a:r>
                  <a:rPr lang="zh-CN" altLang="en-US" dirty="0" smtClean="0">
                    <a:latin typeface="Calibri"/>
                  </a:rPr>
                  <a:t> </a:t>
                </a:r>
                <a:r>
                  <a:rPr lang="en-US" altLang="zh-CN" dirty="0" smtClean="0">
                    <a:latin typeface="Calibri"/>
                  </a:rPr>
                  <a:t>is </a:t>
                </a:r>
                <a:r>
                  <a:rPr lang="en-US" altLang="zh-CN" dirty="0" smtClean="0">
                    <a:solidFill>
                      <a:srgbClr val="0000FF"/>
                    </a:solidFill>
                    <a:latin typeface="Calibri"/>
                  </a:rPr>
                  <a:t>symmetric</a:t>
                </a:r>
              </a:p>
              <a:p>
                <a:pPr lvl="2"/>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oMath>
                </a14:m>
                <a:r>
                  <a:rPr lang="zh-CN" altLang="en-US" dirty="0" smtClean="0">
                    <a:latin typeface="Calibri"/>
                  </a:rPr>
                  <a:t> </a:t>
                </a:r>
                <a:r>
                  <a:rPr lang="en-US" altLang="zh-CN" dirty="0" smtClean="0">
                    <a:latin typeface="Calibri"/>
                  </a:rPr>
                  <a:t>are orthonormal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 </m:t>
                    </m:r>
                  </m:oMath>
                </a14:m>
                <a:endParaRPr lang="en-US" altLang="zh-CN" dirty="0" smtClean="0">
                  <a:latin typeface="Calibri"/>
                </a:endParaRPr>
              </a:p>
              <a:p>
                <a:pPr lvl="2"/>
                <a14:m>
                  <m:oMath xmlns:m="http://schemas.openxmlformats.org/officeDocument/2006/math">
                    <m:r>
                      <m:rPr>
                        <m:sty m:val="p"/>
                      </m:rPr>
                      <a:rPr lang="en-US" altLang="zh-CN" b="0" i="0" smtClean="0">
                        <a:latin typeface="Cambria Math" panose="02040503050406030204" pitchFamily="18" charset="0"/>
                      </a:rPr>
                      <m:t>Λ</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Σ</m:t>
                    </m:r>
                  </m:oMath>
                </a14:m>
                <a:r>
                  <a:rPr lang="zh-CN" altLang="en-US" dirty="0" smtClean="0">
                    <a:latin typeface="Calibri"/>
                  </a:rPr>
                  <a:t> </a:t>
                </a:r>
                <a:r>
                  <a:rPr lang="en-US" altLang="zh-CN" dirty="0" smtClean="0">
                    <a:latin typeface="Calibri"/>
                  </a:rPr>
                  <a:t>are diagonal </a:t>
                </a:r>
              </a:p>
              <a:p>
                <a:pPr marL="0" indent="0">
                  <a:buNone/>
                </a:pPr>
                <a:endParaRPr lang="en-US" altLang="zh-CN" dirty="0" smtClean="0">
                  <a:latin typeface="Calibri"/>
                </a:endParaRPr>
              </a:p>
              <a:p>
                <a:pPr marL="422041" lvl="1" indent="0">
                  <a:buNone/>
                </a:pP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40877"/>
                <a:ext cx="8229600" cy="4390292"/>
              </a:xfrm>
              <a:blipFill rotWithShape="1">
                <a:blip r:embed="rId2"/>
                <a:stretch>
                  <a:fillRect l="-1407" t="-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35</a:t>
            </a:fld>
            <a:endParaRPr lang="zh-CN" altLang="en-US">
              <a:latin typeface="Calibri"/>
            </a:endParaRPr>
          </a:p>
        </p:txBody>
      </p:sp>
    </p:spTree>
    <p:extLst>
      <p:ext uri="{BB962C8B-B14F-4D97-AF65-F5344CB8AC3E}">
        <p14:creationId xmlns:p14="http://schemas.microsoft.com/office/powerpoint/2010/main" val="75553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latin typeface="Calibri"/>
              </a:rPr>
              <a:t>SVD: Relationship to Eigen-decomposition</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9" y="1740877"/>
                <a:ext cx="8363272" cy="4727331"/>
              </a:xfrm>
            </p:spPr>
            <p:txBody>
              <a:bodyPr>
                <a:normAutofit fontScale="92500" lnSpcReduction="20000"/>
              </a:bodyPr>
              <a:lstStyle/>
              <a:p>
                <a:r>
                  <a:rPr lang="en-US" altLang="zh-CN" dirty="0" smtClean="0">
                    <a:latin typeface="Calibri"/>
                  </a:rPr>
                  <a:t>Eigen-decomposition of </a:t>
                </a:r>
                <a14:m>
                  <m:oMath xmlns:m="http://schemas.openxmlformats.org/officeDocument/2006/math">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oMath>
                </a14:m>
                <a:r>
                  <a:rPr lang="en-US" altLang="zh-CN" dirty="0" smtClean="0">
                    <a:latin typeface="Calibri"/>
                  </a:rPr>
                  <a:t> 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oMath>
                </a14:m>
                <a:endParaRPr lang="en-US" altLang="zh-CN" dirty="0" smtClean="0">
                  <a:latin typeface="Calibri"/>
                </a:endParaRPr>
              </a:p>
              <a:p>
                <a:pPr lvl="1"/>
                <a14:m>
                  <m:oMath xmlns:m="http://schemas.openxmlformats.org/officeDocument/2006/math">
                    <m:r>
                      <a:rPr lang="en-US" altLang="zh-CN" b="0" i="1" smtClean="0">
                        <a:latin typeface="Cambria Math" panose="02040503050406030204" pitchFamily="18" charset="0"/>
                      </a:rPr>
                      <m:t>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𝑉</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Σ</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Σ</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r>
                      <a:rPr lang="en-US" altLang="zh-CN" i="1">
                        <a:latin typeface="Cambria Math" panose="02040503050406030204" pitchFamily="18" charset="0"/>
                      </a:rPr>
                      <m:t>=</m:t>
                    </m:r>
                    <m:r>
                      <a:rPr lang="en-US" altLang="zh-CN" i="1">
                        <a:latin typeface="Cambria Math" panose="02040503050406030204" pitchFamily="18" charset="0"/>
                      </a:rPr>
                      <m:t>𝑈</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𝑇</m:t>
                        </m:r>
                      </m:sup>
                    </m:sSup>
                  </m:oMath>
                </a14:m>
                <a:endParaRPr lang="en-US" altLang="zh-CN" dirty="0" smtClean="0">
                  <a:latin typeface="Calibri"/>
                </a:endParaRPr>
              </a:p>
              <a:p>
                <a:pPr lvl="1"/>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𝑉</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i="1">
                            <a:latin typeface="Cambria Math" panose="02040503050406030204" pitchFamily="18" charset="0"/>
                          </a:rPr>
                          <m:t>𝑇</m:t>
                        </m:r>
                      </m:sup>
                    </m:sSup>
                    <m:r>
                      <a:rPr lang="en-US" altLang="zh-CN" i="1">
                        <a:latin typeface="Cambria Math" panose="02040503050406030204" pitchFamily="18" charset="0"/>
                      </a:rPr>
                      <m:t>𝑈</m:t>
                    </m:r>
                    <m:r>
                      <a:rPr lang="en-US" altLang="zh-CN" i="1" baseline="30000">
                        <a:latin typeface="Cambria Math"/>
                      </a:rPr>
                      <m:t>𝑇</m:t>
                    </m:r>
                    <m:d>
                      <m:dPr>
                        <m:ctrlPr>
                          <a:rPr lang="en-US" altLang="zh-CN" i="1">
                            <a:latin typeface="Cambria Math" panose="02040503050406030204" pitchFamily="18" charset="0"/>
                          </a:rPr>
                        </m:ctrlPr>
                      </m:dPr>
                      <m:e>
                        <m:r>
                          <a:rPr lang="en-US" altLang="zh-CN" i="1">
                            <a:latin typeface="Cambria Math" panose="02040503050406030204" pitchFamily="18" charset="0"/>
                          </a:rPr>
                          <m:t>𝑈</m:t>
                        </m:r>
                        <m:r>
                          <m:rPr>
                            <m:sty m:val="p"/>
                          </m:rPr>
                          <a:rPr lang="en-US" altLang="zh-CN">
                            <a:latin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e>
                    </m:d>
                    <m:r>
                      <a:rPr lang="en-US" altLang="zh-CN" i="1">
                        <a:latin typeface="Cambria Math" panose="02040503050406030204" pitchFamily="18" charset="0"/>
                      </a:rPr>
                      <m:t>=</m:t>
                    </m:r>
                    <m:r>
                      <a:rPr lang="en-US" altLang="zh-CN" i="1">
                        <a:latin typeface="Cambria Math" panose="02040503050406030204" pitchFamily="18" charset="0"/>
                      </a:rPr>
                      <m:t>𝑉</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i="1">
                            <a:latin typeface="Cambria Math" panose="02040503050406030204" pitchFamily="18" charset="0"/>
                          </a:rPr>
                          <m:t>𝑇</m:t>
                        </m:r>
                      </m:sup>
                    </m:sSup>
                    <m:r>
                      <m:rPr>
                        <m:sty m:val="p"/>
                      </m:rPr>
                      <a:rPr lang="en-US" altLang="zh-CN">
                        <a:latin typeface="Cambria Math" panose="02040503050406030204" pitchFamily="18" charset="0"/>
                      </a:rPr>
                      <m:t>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a:latin typeface="Cambria Math" panose="02040503050406030204" pitchFamily="18" charset="0"/>
                      </a:rPr>
                      <m:t>=</m:t>
                    </m:r>
                    <m:r>
                      <a:rPr lang="en-US" altLang="zh-CN" i="1">
                        <a:latin typeface="Cambria Math" panose="02040503050406030204" pitchFamily="18" charset="0"/>
                      </a:rPr>
                      <m:t>𝑉</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oMath>
                </a14:m>
                <a:endParaRPr lang="en-US" altLang="zh-CN" dirty="0" smtClean="0">
                  <a:latin typeface="Calibri"/>
                </a:endParaRPr>
              </a:p>
              <a:p>
                <a:pPr lvl="1">
                  <a:lnSpc>
                    <a:spcPct val="120000"/>
                  </a:lnSpc>
                </a:pPr>
                <a:r>
                  <a:rPr lang="en-US" altLang="zh-CN" dirty="0" smtClean="0">
                    <a:latin typeface="Calibri"/>
                  </a:rPr>
                  <a:t>So, </a:t>
                </a:r>
                <a14:m>
                  <m:oMath xmlns:m="http://schemas.openxmlformats.org/officeDocument/2006/math">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𝑈</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b="0" i="1" smtClean="0">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𝑇</m:t>
                        </m:r>
                      </m:sup>
                    </m:sSup>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𝑈</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b="0" i="1" smtClean="0">
                            <a:latin typeface="Cambria Math" panose="02040503050406030204" pitchFamily="18" charset="0"/>
                          </a:rPr>
                          <m:t>2</m:t>
                        </m:r>
                      </m:sup>
                    </m:sSup>
                  </m:oMath>
                </a14:m>
                <a:r>
                  <a:rPr lang="en-US" altLang="zh-CN" dirty="0" smtClean="0"/>
                  <a:t>, 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r>
                      <a:rPr lang="en-US" altLang="zh-CN" b="0" i="1" smtClean="0">
                        <a:latin typeface="Cambria Math" panose="02040503050406030204" pitchFamily="18" charset="0"/>
                      </a:rPr>
                      <m:t>𝑉</m:t>
                    </m:r>
                    <m:r>
                      <a:rPr lang="en-US" altLang="zh-CN" i="1" smtClean="0">
                        <a:latin typeface="Cambria Math" panose="02040503050406030204" pitchFamily="18" charset="0"/>
                      </a:rPr>
                      <m:t>=</m:t>
                    </m:r>
                    <m:r>
                      <a:rPr lang="en-US" altLang="zh-CN" i="1" smtClean="0">
                        <a:latin typeface="Cambria Math" panose="02040503050406030204" pitchFamily="18" charset="0"/>
                      </a:rPr>
                      <m:t>𝑉</m:t>
                    </m:r>
                    <m:sSup>
                      <m:sSupPr>
                        <m:ctrlPr>
                          <a:rPr lang="en-US" altLang="zh-CN" i="1" smtClean="0">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b="0" i="1" smtClean="0">
                            <a:latin typeface="Cambria Math" panose="02040503050406030204" pitchFamily="18" charset="0"/>
                          </a:rPr>
                          <m:t>2</m:t>
                        </m:r>
                      </m:sup>
                    </m:sSup>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𝑉</m:t>
                        </m:r>
                      </m:e>
                      <m:sup>
                        <m:r>
                          <a:rPr lang="en-US" altLang="zh-CN" i="1">
                            <a:latin typeface="Cambria Math" panose="02040503050406030204" pitchFamily="18" charset="0"/>
                          </a:rPr>
                          <m:t>𝑇</m:t>
                        </m:r>
                      </m:sup>
                    </m:sSup>
                    <m:r>
                      <a:rPr lang="en-US" altLang="zh-CN" i="1" smtClean="0">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𝑉</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Σ</m:t>
                        </m:r>
                      </m:e>
                      <m:sup>
                        <m:r>
                          <a:rPr lang="en-US" altLang="zh-CN" b="0" i="1" smtClean="0">
                            <a:latin typeface="Cambria Math" panose="02040503050406030204" pitchFamily="18" charset="0"/>
                          </a:rPr>
                          <m:t>2</m:t>
                        </m:r>
                      </m:sup>
                    </m:sSup>
                  </m:oMath>
                </a14:m>
                <a:endParaRPr lang="en-US" altLang="zh-CN" dirty="0" smtClean="0"/>
              </a:p>
              <a:p>
                <a:pPr lvl="1"/>
                <a:r>
                  <a:rPr lang="en-US" altLang="zh-CN" dirty="0" smtClean="0"/>
                  <a:t>That is, </a:t>
                </a:r>
                <a14:m>
                  <m:oMath xmlns:m="http://schemas.openxmlformats.org/officeDocument/2006/math">
                    <m:r>
                      <a:rPr lang="en-US" altLang="zh-CN" i="1">
                        <a:latin typeface="Cambria Math" panose="02040503050406030204" pitchFamily="18" charset="0"/>
                      </a:rPr>
                      <m:t>𝑈</m:t>
                    </m:r>
                  </m:oMath>
                </a14:m>
                <a:r>
                  <a:rPr lang="en-US" altLang="zh-CN" dirty="0"/>
                  <a:t> is the matrix of eigenvectors </a:t>
                </a:r>
                <a:r>
                  <a:rPr lang="en-US" altLang="zh-CN" dirty="0" smtClean="0"/>
                  <a:t>of </a:t>
                </a:r>
                <a14:m>
                  <m:oMath xmlns:m="http://schemas.openxmlformats.org/officeDocument/2006/math">
                    <m:r>
                      <a:rPr lang="en-US" altLang="zh-CN" i="1" smtClean="0">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oMath>
                </a14:m>
                <a:r>
                  <a:rPr lang="en-US" altLang="zh-CN" dirty="0" smtClean="0"/>
                  <a:t>, and</a:t>
                </a:r>
              </a:p>
              <a:p>
                <a:pPr marL="422041" lvl="1" indent="0">
                  <a:buNone/>
                </a:pPr>
                <a:r>
                  <a:rPr lang="en-US" altLang="zh-CN" b="0" dirty="0" smtClean="0"/>
                  <a:t>	</a:t>
                </a:r>
                <a14:m>
                  <m:oMath xmlns:m="http://schemas.openxmlformats.org/officeDocument/2006/math">
                    <m:r>
                      <a:rPr lang="en-US" altLang="zh-CN" b="0" i="1" smtClean="0">
                        <a:latin typeface="Cambria Math" panose="02040503050406030204" pitchFamily="18" charset="0"/>
                      </a:rPr>
                      <m:t>𝑉</m:t>
                    </m:r>
                  </m:oMath>
                </a14:m>
                <a:r>
                  <a:rPr lang="en-US" altLang="zh-CN" dirty="0"/>
                  <a:t> is the matrix of eigenvectors of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oMath>
                </a14:m>
                <a:endParaRPr lang="en-US" altLang="zh-CN" dirty="0" smtClean="0">
                  <a:latin typeface="Calibri"/>
                </a:endParaRPr>
              </a:p>
              <a:p>
                <a:pPr lvl="1"/>
                <a:r>
                  <a:rPr lang="en-US" altLang="zh-CN" dirty="0" smtClean="0"/>
                  <a:t>This shows how to use </a:t>
                </a:r>
                <a:r>
                  <a:rPr lang="en-US" altLang="zh-CN" dirty="0" err="1" smtClean="0"/>
                  <a:t>eigen</a:t>
                </a:r>
                <a:r>
                  <a:rPr lang="en-US" altLang="zh-CN" dirty="0" smtClean="0"/>
                  <a:t>-decomposition to compute SVD</a:t>
                </a:r>
              </a:p>
              <a:p>
                <a:pPr lvl="1"/>
                <a:r>
                  <a:rPr lang="en-US" altLang="zh-CN" dirty="0" smtClean="0">
                    <a:latin typeface="Calibri"/>
                  </a:rPr>
                  <a:t>A</a:t>
                </a:r>
                <a14:m>
                  <m:oMath xmlns:m="http://schemas.openxmlformats.org/officeDocument/2006/math">
                    <m:r>
                      <m:rPr>
                        <m:sty m:val="p"/>
                      </m:rPr>
                      <a:rPr lang="en-US" altLang="zh-CN" b="0" i="0" smtClean="0">
                        <a:latin typeface="Cambria Math" panose="02040503050406030204" pitchFamily="18" charset="0"/>
                      </a:rPr>
                      <m:t>nd</m:t>
                    </m:r>
                    <m:r>
                      <a:rPr lang="en-US" altLang="zh-CN" b="0" i="0" smtClean="0">
                        <a:latin typeface="Cambria Math" panose="02040503050406030204" pitchFamily="18" charset="0"/>
                      </a:rPr>
                      <m:t> </m:t>
                    </m:r>
                    <m:r>
                      <a:rPr lang="en-US" altLang="zh-CN" i="1">
                        <a:latin typeface="Cambria Math" panose="02040503050406030204" pitchFamily="18" charset="0"/>
                      </a:rPr>
                      <m:t>𝜎</m:t>
                    </m:r>
                    <m:r>
                      <a:rPr lang="en-US" altLang="zh-CN" b="0" i="1" baseline="-25000" smtClean="0">
                        <a:latin typeface="Cambria Math" panose="02040503050406030204" pitchFamily="18" charset="0"/>
                      </a:rPr>
                      <m:t>𝑖</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𝑖</m:t>
                            </m:r>
                          </m:sub>
                        </m:sSub>
                      </m:e>
                    </m:rad>
                    <m:r>
                      <a:rPr lang="en-US" altLang="zh-CN" b="0" i="0" smtClean="0">
                        <a:latin typeface="Cambria Math" panose="02040503050406030204" pitchFamily="18" charset="0"/>
                      </a:rPr>
                      <m:t> , </m:t>
                    </m:r>
                    <m:r>
                      <m:rPr>
                        <m:sty m:val="p"/>
                      </m:rPr>
                      <a:rPr lang="en-US" altLang="zh-CN" b="0" i="0" smtClean="0">
                        <a:latin typeface="Cambria Math" panose="02040503050406030204" pitchFamily="18" charset="0"/>
                      </a:rPr>
                      <m:t>t</m:t>
                    </m:r>
                  </m:oMath>
                </a14:m>
                <a:r>
                  <a:rPr lang="en-US" dirty="0" smtClean="0"/>
                  <a:t>he </a:t>
                </a:r>
                <a:r>
                  <a:rPr lang="en-US" dirty="0"/>
                  <a:t>singular values of </a:t>
                </a:r>
                <a14:m>
                  <m:oMath xmlns:m="http://schemas.openxmlformats.org/officeDocument/2006/math">
                    <m:r>
                      <a:rPr lang="en-US" altLang="zh-CN" i="1">
                        <a:latin typeface="Cambria Math" panose="02040503050406030204" pitchFamily="18" charset="0"/>
                      </a:rPr>
                      <m:t>𝐴</m:t>
                    </m:r>
                  </m:oMath>
                </a14:m>
                <a:r>
                  <a:rPr lang="en-US" dirty="0"/>
                  <a:t> are the square roots of </a:t>
                </a:r>
                <a:r>
                  <a:rPr lang="en-US" altLang="zh-CN" dirty="0"/>
                  <a:t>the corresponding </a:t>
                </a:r>
                <a:r>
                  <a:rPr lang="en-US" dirty="0" smtClean="0"/>
                  <a:t>eigenvalues of </a:t>
                </a:r>
                <a14:m>
                  <m:oMath xmlns:m="http://schemas.openxmlformats.org/officeDocument/2006/math">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r>
                      <a:rPr lang="en-US" altLang="zh-CN" b="0" i="1" smtClean="0">
                        <a:latin typeface="Cambria Math" panose="02040503050406030204" pitchFamily="18" charset="0"/>
                      </a:rPr>
                      <m:t>)</m:t>
                    </m:r>
                  </m:oMath>
                </a14:m>
                <a:endParaRPr lang="en-US" dirty="0" smtClean="0"/>
              </a:p>
              <a:p>
                <a:r>
                  <a:rPr lang="en-US" dirty="0" smtClean="0"/>
                  <a:t>Note: </a:t>
                </a:r>
                <a:r>
                  <a:rPr lang="en-US" dirty="0"/>
                  <a:t> </a:t>
                </a:r>
                <a14:m>
                  <m:oMath xmlns:m="http://schemas.openxmlformats.org/officeDocument/2006/math">
                    <m:r>
                      <a:rPr lang="en-US" altLang="zh-CN" i="1">
                        <a:latin typeface="Cambria Math" panose="02040503050406030204" pitchFamily="18" charset="0"/>
                      </a:rPr>
                      <m:t>𝐴</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oMath>
                </a14:m>
                <a:r>
                  <a:rPr lang="en-US" altLang="zh-CN" dirty="0"/>
                  <a:t>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𝑇</m:t>
                        </m:r>
                      </m:sup>
                    </m:sSup>
                    <m:r>
                      <a:rPr lang="en-US" altLang="zh-CN" i="1">
                        <a:latin typeface="Cambria Math" panose="02040503050406030204" pitchFamily="18" charset="0"/>
                      </a:rPr>
                      <m:t>𝐴</m:t>
                    </m:r>
                    <m:r>
                      <a:rPr lang="en-US" altLang="zh-CN" b="0" i="0" smtClean="0">
                        <a:latin typeface="Cambria Math" panose="02040503050406030204" pitchFamily="18" charset="0"/>
                      </a:rPr>
                      <m:t> </m:t>
                    </m:r>
                  </m:oMath>
                </a14:m>
                <a:r>
                  <a:rPr lang="en-US" dirty="0" smtClean="0"/>
                  <a:t>are the </a:t>
                </a:r>
                <a:r>
                  <a:rPr lang="en-US" dirty="0"/>
                  <a:t>dataset covariance </a:t>
                </a:r>
                <a:r>
                  <a:rPr lang="en-US" dirty="0" smtClean="0"/>
                  <a:t>matrices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29" y="1740877"/>
                <a:ext cx="8363272" cy="4727331"/>
              </a:xfrm>
              <a:blipFill rotWithShape="0">
                <a:blip r:embed="rId3"/>
                <a:stretch>
                  <a:fillRect l="-1239" t="-2710" r="-364" b="-16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36</a:t>
            </a:fld>
            <a:endParaRPr lang="zh-CN" altLang="en-US" dirty="0">
              <a:latin typeface="Calibri"/>
            </a:endParaRPr>
          </a:p>
        </p:txBody>
      </p:sp>
    </p:spTree>
    <p:extLst>
      <p:ext uri="{BB962C8B-B14F-4D97-AF65-F5344CB8AC3E}">
        <p14:creationId xmlns:p14="http://schemas.microsoft.com/office/powerpoint/2010/main" val="92058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Brief Review of Eigen-Decomposition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Eigenvalues and eigenvectors</a:t>
                </a:r>
              </a:p>
              <a:p>
                <a:pPr lvl="1"/>
                <a14:m>
                  <m:oMath xmlns:m="http://schemas.openxmlformats.org/officeDocument/2006/math">
                    <m:r>
                      <a:rPr lang="en-US" b="0" i="1" smtClean="0">
                        <a:latin typeface="Cambria Math"/>
                      </a:rPr>
                      <m:t>𝐴𝑣</m:t>
                    </m:r>
                    <m:r>
                      <a:rPr lang="en-US" b="0" i="1" smtClean="0">
                        <a:latin typeface="Cambria Math"/>
                      </a:rPr>
                      <m:t>=</m:t>
                    </m:r>
                    <m:r>
                      <a:rPr lang="en-US" b="0" i="1" smtClean="0">
                        <a:latin typeface="Cambria Math"/>
                      </a:rPr>
                      <m:t>𝜆</m:t>
                    </m:r>
                    <m:r>
                      <a:rPr lang="en-US" b="0" i="1" smtClean="0">
                        <a:latin typeface="Cambria Math"/>
                      </a:rPr>
                      <m:t>𝑣</m:t>
                    </m:r>
                  </m:oMath>
                </a14:m>
                <a:endParaRPr lang="en-US" dirty="0" smtClean="0"/>
              </a:p>
              <a:p>
                <a:pPr lvl="1"/>
                <a14:m>
                  <m:oMath xmlns:m="http://schemas.openxmlformats.org/officeDocument/2006/math">
                    <m:r>
                      <a:rPr lang="en-US" b="0" i="1" smtClean="0">
                        <a:latin typeface="Cambria Math"/>
                      </a:rPr>
                      <m:t>𝐴</m:t>
                    </m:r>
                    <m:r>
                      <a:rPr lang="en-US" b="0" i="1" smtClean="0">
                        <a:latin typeface="Cambria Math"/>
                      </a:rPr>
                      <m:t>:</m:t>
                    </m:r>
                  </m:oMath>
                </a14:m>
                <a:r>
                  <a:rPr lang="en-US" dirty="0" smtClean="0"/>
                  <a:t> </a:t>
                </a:r>
                <a14:m>
                  <m:oMath xmlns:m="http://schemas.openxmlformats.org/officeDocument/2006/math">
                    <m:r>
                      <a:rPr lang="en-US" b="0" i="1" dirty="0" smtClean="0">
                        <a:latin typeface="Cambria Math"/>
                      </a:rPr>
                      <m:t>𝑛</m:t>
                    </m:r>
                    <m:r>
                      <a:rPr lang="en-US" b="0" i="1" dirty="0" smtClean="0">
                        <a:latin typeface="Cambria Math"/>
                      </a:rPr>
                      <m:t>×</m:t>
                    </m:r>
                    <m:r>
                      <a:rPr lang="en-US" b="0" i="1" dirty="0" smtClean="0">
                        <a:latin typeface="Cambria Math"/>
                      </a:rPr>
                      <m:t>𝑛</m:t>
                    </m:r>
                  </m:oMath>
                </a14:m>
                <a:r>
                  <a:rPr lang="en-US" dirty="0" smtClean="0"/>
                  <a:t> matrix. </a:t>
                </a:r>
              </a:p>
              <a:p>
                <a:pPr lvl="1"/>
                <a14:m>
                  <m:oMath xmlns:m="http://schemas.openxmlformats.org/officeDocument/2006/math">
                    <m:r>
                      <a:rPr lang="en-US" b="0" i="1" smtClean="0">
                        <a:latin typeface="Cambria Math"/>
                      </a:rPr>
                      <m:t>𝜆</m:t>
                    </m:r>
                    <m:r>
                      <a:rPr lang="en-US" b="0" i="1" smtClean="0">
                        <a:latin typeface="Cambria Math"/>
                      </a:rPr>
                      <m:t>:</m:t>
                    </m:r>
                  </m:oMath>
                </a14:m>
                <a:r>
                  <a:rPr lang="en-US" dirty="0" smtClean="0"/>
                  <a:t> eigenvalue of </a:t>
                </a:r>
                <a14:m>
                  <m:oMath xmlns:m="http://schemas.openxmlformats.org/officeDocument/2006/math">
                    <m:r>
                      <a:rPr lang="en-US" b="0" i="1" smtClean="0">
                        <a:latin typeface="Cambria Math"/>
                      </a:rPr>
                      <m:t>𝐴</m:t>
                    </m:r>
                  </m:oMath>
                </a14:m>
                <a:r>
                  <a:rPr lang="en-US" dirty="0" smtClean="0"/>
                  <a:t>, </a:t>
                </a:r>
                <a14:m>
                  <m:oMath xmlns:m="http://schemas.openxmlformats.org/officeDocument/2006/math">
                    <m:r>
                      <a:rPr lang="en-US" b="0" i="1" smtClean="0">
                        <a:latin typeface="Cambria Math"/>
                      </a:rPr>
                      <m:t>𝑣</m:t>
                    </m:r>
                  </m:oMath>
                </a14:m>
                <a:r>
                  <a:rPr lang="en-US" dirty="0" smtClean="0"/>
                  <a:t>: eigenvector of </a:t>
                </a:r>
                <a14:m>
                  <m:oMath xmlns:m="http://schemas.openxmlformats.org/officeDocument/2006/math">
                    <m:r>
                      <a:rPr lang="en-US" b="0" i="1" smtClean="0">
                        <a:latin typeface="Cambria Math"/>
                      </a:rPr>
                      <m:t>𝐴</m:t>
                    </m:r>
                  </m:oMath>
                </a14:m>
                <a:r>
                  <a:rPr lang="en-US" dirty="0" smtClean="0"/>
                  <a:t>. </a:t>
                </a:r>
                <a14:m>
                  <m:oMath xmlns:m="http://schemas.openxmlformats.org/officeDocument/2006/math">
                    <m:r>
                      <a:rPr lang="en-US" i="1">
                        <a:latin typeface="Cambria Math"/>
                      </a:rPr>
                      <m:t>𝜆</m:t>
                    </m:r>
                    <m:r>
                      <a:rPr lang="en-US" b="0" i="1" smtClean="0">
                        <a:latin typeface="Cambria Math"/>
                      </a:rPr>
                      <m:t>,</m:t>
                    </m:r>
                    <m:r>
                      <a:rPr lang="en-US" i="1">
                        <a:latin typeface="Cambria Math"/>
                      </a:rPr>
                      <m:t>𝑣</m:t>
                    </m:r>
                    <m:r>
                      <a:rPr lang="en-US" b="0" i="0" smtClean="0">
                        <a:latin typeface="Cambria Math"/>
                      </a:rPr>
                      <m:t>: </m:t>
                    </m:r>
                  </m:oMath>
                </a14:m>
                <a:r>
                  <a:rPr lang="en-US" dirty="0" err="1"/>
                  <a:t>e</a:t>
                </a:r>
                <a:r>
                  <a:rPr lang="en-US" dirty="0" err="1" smtClean="0"/>
                  <a:t>igenpair</a:t>
                </a:r>
                <a:r>
                  <a:rPr lang="en-US" dirty="0" smtClean="0"/>
                  <a:t>.</a:t>
                </a:r>
              </a:p>
              <a:p>
                <a:r>
                  <a:rPr lang="en-US" dirty="0" smtClean="0"/>
                  <a:t>Simple computational method of eigenvalues</a:t>
                </a:r>
              </a:p>
              <a:p>
                <a:pPr lvl="1"/>
                <a:r>
                  <a:rPr lang="en-US" dirty="0" smtClean="0"/>
                  <a:t>Solve the equation </a:t>
                </a:r>
                <a14:m>
                  <m:oMath xmlns:m="http://schemas.openxmlformats.org/officeDocument/2006/math">
                    <m:r>
                      <m:rPr>
                        <m:sty m:val="p"/>
                      </m:rPr>
                      <a:rPr lang="en-US" b="0" i="0" smtClean="0">
                        <a:latin typeface="Cambria Math"/>
                      </a:rPr>
                      <m:t>det</m:t>
                    </m:r>
                    <m:d>
                      <m:dPr>
                        <m:ctrlPr>
                          <a:rPr lang="en-US" b="0" i="1" smtClean="0">
                            <a:latin typeface="Cambria Math" panose="02040503050406030204" pitchFamily="18" charset="0"/>
                          </a:rPr>
                        </m:ctrlPr>
                      </m:dPr>
                      <m:e>
                        <m:r>
                          <a:rPr lang="en-US" b="0" i="1" smtClean="0">
                            <a:latin typeface="Cambria Math"/>
                          </a:rPr>
                          <m:t>𝐴</m:t>
                        </m:r>
                        <m:r>
                          <a:rPr lang="en-US" b="0" i="1" smtClean="0">
                            <a:latin typeface="Cambria Math"/>
                          </a:rPr>
                          <m:t>−</m:t>
                        </m:r>
                        <m:r>
                          <a:rPr lang="en-US" b="0" i="1" smtClean="0">
                            <a:latin typeface="Cambria Math"/>
                          </a:rPr>
                          <m:t>𝜆</m:t>
                        </m:r>
                        <m:r>
                          <a:rPr lang="en-US" b="0" i="1" smtClean="0">
                            <a:latin typeface="Cambria Math"/>
                          </a:rPr>
                          <m:t>𝐼</m:t>
                        </m:r>
                      </m:e>
                    </m:d>
                    <m:r>
                      <a:rPr lang="en-US" b="0" i="1" smtClean="0">
                        <a:latin typeface="Cambria Math"/>
                      </a:rPr>
                      <m:t>=0</m:t>
                    </m:r>
                  </m:oMath>
                </a14:m>
                <a:endParaRPr lang="en-US" dirty="0" smtClean="0"/>
              </a:p>
              <a:p>
                <a:pPr lvl="1"/>
                <a:r>
                  <a:rPr lang="en-US" dirty="0" smtClean="0"/>
                  <a:t>Example </a:t>
                </a:r>
              </a:p>
              <a:p>
                <a:pPr lvl="2"/>
                <a14:m>
                  <m:oMath xmlns:m="http://schemas.openxmlformats.org/officeDocument/2006/math">
                    <m:r>
                      <a:rPr lang="en-US" b="0" i="1" smtClean="0">
                        <a:latin typeface="Cambria Math"/>
                      </a:rPr>
                      <m:t>𝐴</m:t>
                    </m:r>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a:rPr>
                                <m:t>3</m:t>
                              </m:r>
                            </m:e>
                            <m:e>
                              <m:r>
                                <a:rPr lang="en-US" b="0" i="1" smtClean="0">
                                  <a:latin typeface="Cambria Math"/>
                                </a:rPr>
                                <m:t>2</m:t>
                              </m:r>
                            </m:e>
                          </m:mr>
                          <m:mr>
                            <m:e>
                              <m:r>
                                <a:rPr lang="en-US" b="0" i="1" smtClean="0">
                                  <a:latin typeface="Cambria Math"/>
                                </a:rPr>
                                <m:t>2</m:t>
                              </m:r>
                            </m:e>
                            <m:e>
                              <m:r>
                                <a:rPr lang="en-US" b="0" i="1" smtClean="0">
                                  <a:latin typeface="Cambria Math"/>
                                </a:rPr>
                                <m:t>6</m:t>
                              </m:r>
                            </m:e>
                          </m:mr>
                        </m:m>
                      </m:e>
                    </m:d>
                  </m:oMath>
                </a14:m>
                <a:endParaRPr lang="en-US" dirty="0" smtClean="0"/>
              </a:p>
              <a:p>
                <a:pPr lvl="2"/>
                <a:r>
                  <a:rPr lang="en-US" dirty="0" smtClean="0"/>
                  <a:t>Then </a:t>
                </a:r>
                <a14:m>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𝜆</m:t>
                    </m:r>
                    <m:r>
                      <a:rPr lang="en-US" b="0" i="1" smtClean="0">
                        <a:latin typeface="Cambria Math"/>
                      </a:rPr>
                      <m:t>𝐼</m:t>
                    </m:r>
                    <m:r>
                      <a:rPr lang="en-US" i="1">
                        <a:latin typeface="Cambria Math"/>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a:rPr>
                                <m:t>3</m:t>
                              </m:r>
                              <m:r>
                                <a:rPr lang="en-US" b="0" i="1" smtClean="0">
                                  <a:latin typeface="Cambria Math"/>
                                </a:rPr>
                                <m:t>−</m:t>
                              </m:r>
                              <m:r>
                                <a:rPr lang="en-US" b="0" i="1" smtClean="0">
                                  <a:latin typeface="Cambria Math"/>
                                </a:rPr>
                                <m:t>𝜆</m:t>
                              </m:r>
                            </m:e>
                            <m:e>
                              <m:r>
                                <a:rPr lang="en-US" i="1">
                                  <a:latin typeface="Cambria Math"/>
                                </a:rPr>
                                <m:t>2</m:t>
                              </m:r>
                            </m:e>
                          </m:mr>
                          <m:mr>
                            <m:e>
                              <m:r>
                                <a:rPr lang="en-US" i="1">
                                  <a:latin typeface="Cambria Math"/>
                                </a:rPr>
                                <m:t>2</m:t>
                              </m:r>
                            </m:e>
                            <m:e>
                              <m:r>
                                <a:rPr lang="en-US" i="1">
                                  <a:latin typeface="Cambria Math"/>
                                </a:rPr>
                                <m:t>6</m:t>
                              </m:r>
                              <m:r>
                                <a:rPr lang="en-US" b="0" i="1" smtClean="0">
                                  <a:latin typeface="Cambria Math"/>
                                </a:rPr>
                                <m:t>−</m:t>
                              </m:r>
                              <m:r>
                                <a:rPr lang="en-US" b="0" i="1" smtClean="0">
                                  <a:latin typeface="Cambria Math"/>
                                </a:rPr>
                                <m:t>𝜆</m:t>
                              </m:r>
                            </m:e>
                          </m:mr>
                        </m:m>
                      </m:e>
                    </m:d>
                  </m:oMath>
                </a14:m>
                <a:endParaRPr lang="en-US" dirty="0" smtClean="0"/>
              </a:p>
              <a:p>
                <a:pPr lvl="2"/>
                <a:r>
                  <a:rPr lang="en-US" dirty="0" smtClean="0"/>
                  <a:t>Then </a:t>
                </a:r>
                <a14:m>
                  <m:oMath xmlns:m="http://schemas.openxmlformats.org/officeDocument/2006/math">
                    <m:r>
                      <m:rPr>
                        <m:sty m:val="p"/>
                      </m:rPr>
                      <a:rPr lang="en-US" b="0" i="0" dirty="0" smtClean="0">
                        <a:latin typeface="Cambria Math"/>
                      </a:rPr>
                      <m:t>det</m:t>
                    </m:r>
                    <m:d>
                      <m:dPr>
                        <m:ctrlPr>
                          <a:rPr lang="en-US" b="0" i="1" dirty="0" smtClean="0">
                            <a:latin typeface="Cambria Math" panose="02040503050406030204" pitchFamily="18" charset="0"/>
                          </a:rPr>
                        </m:ctrlPr>
                      </m:dPr>
                      <m:e>
                        <m:r>
                          <a:rPr lang="en-US" i="1">
                            <a:latin typeface="Cambria Math"/>
                          </a:rPr>
                          <m:t>𝐴</m:t>
                        </m:r>
                        <m:r>
                          <a:rPr lang="en-US" i="1">
                            <a:latin typeface="Cambria Math"/>
                          </a:rPr>
                          <m:t>−</m:t>
                        </m:r>
                        <m:r>
                          <a:rPr lang="en-US" i="1">
                            <a:latin typeface="Cambria Math"/>
                          </a:rPr>
                          <m:t>𝜆</m:t>
                        </m:r>
                        <m:r>
                          <a:rPr lang="en-US" i="1">
                            <a:latin typeface="Cambria Math"/>
                          </a:rPr>
                          <m:t>𝐼</m:t>
                        </m:r>
                      </m:e>
                    </m:d>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3−</m:t>
                        </m:r>
                        <m:r>
                          <a:rPr lang="en-US" b="0" i="1" smtClean="0">
                            <a:latin typeface="Cambria Math"/>
                          </a:rPr>
                          <m:t>𝜆</m:t>
                        </m:r>
                      </m:e>
                    </m:d>
                    <m:d>
                      <m:dPr>
                        <m:ctrlPr>
                          <a:rPr lang="en-US" b="0" i="1" smtClean="0">
                            <a:latin typeface="Cambria Math" panose="02040503050406030204" pitchFamily="18" charset="0"/>
                          </a:rPr>
                        </m:ctrlPr>
                      </m:dPr>
                      <m:e>
                        <m:r>
                          <a:rPr lang="en-US" b="0" i="1" smtClean="0">
                            <a:latin typeface="Cambria Math"/>
                          </a:rPr>
                          <m:t>6−</m:t>
                        </m:r>
                        <m:r>
                          <a:rPr lang="en-US" b="0" i="1" smtClean="0">
                            <a:latin typeface="Cambria Math"/>
                          </a:rPr>
                          <m:t>𝜆</m:t>
                        </m:r>
                      </m:e>
                    </m:d>
                    <m:r>
                      <a:rPr lang="en-US" b="0" i="1" smtClean="0">
                        <a:latin typeface="Cambria Math"/>
                      </a:rPr>
                      <m:t>−4</m:t>
                    </m:r>
                  </m:oMath>
                </a14:m>
                <a:endParaRPr lang="en-US" dirty="0" smtClean="0"/>
              </a:p>
              <a:p>
                <a:pPr lvl="2"/>
                <a:r>
                  <a:rPr lang="en-US" dirty="0" smtClean="0"/>
                  <a:t>Solve </a:t>
                </a:r>
                <a14:m>
                  <m:oMath xmlns:m="http://schemas.openxmlformats.org/officeDocument/2006/math">
                    <m:d>
                      <m:dPr>
                        <m:ctrlPr>
                          <a:rPr lang="en-US" i="1">
                            <a:latin typeface="Cambria Math" panose="02040503050406030204" pitchFamily="18" charset="0"/>
                          </a:rPr>
                        </m:ctrlPr>
                      </m:dPr>
                      <m:e>
                        <m:r>
                          <a:rPr lang="en-US" i="1">
                            <a:latin typeface="Cambria Math"/>
                          </a:rPr>
                          <m:t>3−</m:t>
                        </m:r>
                        <m:r>
                          <a:rPr lang="en-US" i="1">
                            <a:latin typeface="Cambria Math"/>
                          </a:rPr>
                          <m:t>𝜆</m:t>
                        </m:r>
                      </m:e>
                    </m:d>
                    <m:d>
                      <m:dPr>
                        <m:ctrlPr>
                          <a:rPr lang="en-US" i="1">
                            <a:latin typeface="Cambria Math" panose="02040503050406030204" pitchFamily="18" charset="0"/>
                          </a:rPr>
                        </m:ctrlPr>
                      </m:dPr>
                      <m:e>
                        <m:r>
                          <a:rPr lang="en-US" i="1">
                            <a:latin typeface="Cambria Math"/>
                          </a:rPr>
                          <m:t>6−</m:t>
                        </m:r>
                        <m:r>
                          <a:rPr lang="en-US" i="1">
                            <a:latin typeface="Cambria Math"/>
                          </a:rPr>
                          <m:t>𝜆</m:t>
                        </m:r>
                      </m:e>
                    </m:d>
                    <m:r>
                      <a:rPr lang="en-US" i="1">
                        <a:latin typeface="Cambria Math"/>
                      </a:rPr>
                      <m:t>−4</m:t>
                    </m:r>
                    <m:r>
                      <a:rPr lang="en-US" b="0" i="1" smtClean="0">
                        <a:latin typeface="Cambria Math"/>
                      </a:rPr>
                      <m:t>=0</m:t>
                    </m:r>
                  </m:oMath>
                </a14:m>
                <a:r>
                  <a:rPr lang="en-US" dirty="0" smtClean="0"/>
                  <a:t>, we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1</m:t>
                        </m:r>
                      </m:sub>
                    </m:sSub>
                    <m:r>
                      <a:rPr lang="en-US" b="0" i="1" smtClean="0">
                        <a:latin typeface="Cambria Math"/>
                      </a:rPr>
                      <m:t>=7,</m:t>
                    </m:r>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2</m:t>
                        </m:r>
                      </m:sub>
                    </m:sSub>
                    <m:r>
                      <a:rPr lang="en-US" b="0" i="1" smtClean="0">
                        <a:latin typeface="Cambria Math"/>
                      </a:rPr>
                      <m:t>=2 </m:t>
                    </m:r>
                  </m:oMath>
                </a14:m>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59" t="-2830" b="-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87353C0-FB41-4444-9D32-50972131B032}" type="slidenum">
              <a:rPr lang="en-US" smtClean="0"/>
              <a:t>37</a:t>
            </a:fld>
            <a:endParaRPr lang="en-US"/>
          </a:p>
        </p:txBody>
      </p:sp>
    </p:spTree>
    <p:extLst>
      <p:ext uri="{BB962C8B-B14F-4D97-AF65-F5344CB8AC3E}">
        <p14:creationId xmlns:p14="http://schemas.microsoft.com/office/powerpoint/2010/main" val="8629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a:t>
            </a:r>
            <a:r>
              <a:rPr lang="en-US" dirty="0" smtClean="0"/>
              <a:t>Brief Review </a:t>
            </a:r>
            <a:r>
              <a:rPr lang="en-US" dirty="0"/>
              <a:t>of </a:t>
            </a:r>
            <a:r>
              <a:rPr lang="en-US" dirty="0" smtClean="0"/>
              <a:t>Eigen-Decomposition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Example (continued)</a:t>
                </a:r>
                <a:endParaRPr lang="en-US" dirty="0"/>
              </a:p>
              <a:p>
                <a:pPr lvl="1"/>
                <a14:m>
                  <m:oMath xmlns:m="http://schemas.openxmlformats.org/officeDocument/2006/math">
                    <m:r>
                      <a:rPr lang="en-US" i="1">
                        <a:latin typeface="Cambria Math"/>
                      </a:rPr>
                      <m:t>𝐴</m:t>
                    </m:r>
                    <m:r>
                      <a:rPr lang="en-US" i="1">
                        <a:latin typeface="Cambria Math"/>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a:rPr>
                                <m:t>3</m:t>
                              </m:r>
                            </m:e>
                            <m:e>
                              <m:r>
                                <a:rPr lang="en-US" i="1">
                                  <a:latin typeface="Cambria Math"/>
                                </a:rPr>
                                <m:t>2</m:t>
                              </m:r>
                            </m:e>
                          </m:mr>
                          <m:mr>
                            <m:e>
                              <m:r>
                                <a:rPr lang="en-US" i="1">
                                  <a:latin typeface="Cambria Math"/>
                                </a:rPr>
                                <m:t>2</m:t>
                              </m:r>
                            </m:e>
                            <m:e>
                              <m:r>
                                <a:rPr lang="en-US" i="1">
                                  <a:latin typeface="Cambria Math"/>
                                </a:rPr>
                                <m:t>6</m:t>
                              </m:r>
                            </m:e>
                          </m:mr>
                        </m:m>
                      </m:e>
                    </m:d>
                  </m:oMath>
                </a14:m>
                <a:endParaRPr lang="en-US" i="1" dirty="0" smtClean="0">
                  <a:latin typeface="Cambria Math"/>
                </a:endParaRPr>
              </a:p>
              <a:p>
                <a:pPr lvl="1"/>
                <a14:m>
                  <m:oMath xmlns:m="http://schemas.openxmlformats.org/officeDocument/2006/math">
                    <m:r>
                      <m:rPr>
                        <m:sty m:val="p"/>
                      </m:rPr>
                      <a:rPr lang="en-US" dirty="0">
                        <a:latin typeface="Cambria Math"/>
                      </a:rPr>
                      <m:t>det</m:t>
                    </m:r>
                    <m:d>
                      <m:dPr>
                        <m:ctrlPr>
                          <a:rPr lang="en-US" i="1" dirty="0">
                            <a:latin typeface="Cambria Math" panose="02040503050406030204" pitchFamily="18" charset="0"/>
                          </a:rPr>
                        </m:ctrlPr>
                      </m:dPr>
                      <m:e>
                        <m:r>
                          <a:rPr lang="en-US" i="1">
                            <a:latin typeface="Cambria Math"/>
                          </a:rPr>
                          <m:t>𝐴</m:t>
                        </m:r>
                        <m:r>
                          <a:rPr lang="en-US" i="1">
                            <a:latin typeface="Cambria Math"/>
                          </a:rPr>
                          <m:t>−</m:t>
                        </m:r>
                        <m:r>
                          <a:rPr lang="en-US" i="1">
                            <a:latin typeface="Cambria Math"/>
                          </a:rPr>
                          <m:t>𝜆</m:t>
                        </m:r>
                        <m:r>
                          <a:rPr lang="en-US" i="1">
                            <a:latin typeface="Cambria Math"/>
                          </a:rPr>
                          <m:t>𝐼</m:t>
                        </m:r>
                      </m:e>
                    </m:d>
                    <m:r>
                      <a:rPr lang="en-US" i="1">
                        <a:latin typeface="Cambria Math"/>
                      </a:rPr>
                      <m:t>=</m:t>
                    </m:r>
                    <m:d>
                      <m:dPr>
                        <m:ctrlPr>
                          <a:rPr lang="en-US" i="1">
                            <a:latin typeface="Cambria Math" panose="02040503050406030204" pitchFamily="18" charset="0"/>
                          </a:rPr>
                        </m:ctrlPr>
                      </m:dPr>
                      <m:e>
                        <m:r>
                          <a:rPr lang="en-US" i="1">
                            <a:latin typeface="Cambria Math"/>
                          </a:rPr>
                          <m:t>3−</m:t>
                        </m:r>
                        <m:r>
                          <a:rPr lang="en-US" i="1">
                            <a:latin typeface="Cambria Math"/>
                          </a:rPr>
                          <m:t>𝜆</m:t>
                        </m:r>
                      </m:e>
                    </m:d>
                    <m:d>
                      <m:dPr>
                        <m:ctrlPr>
                          <a:rPr lang="en-US" i="1">
                            <a:latin typeface="Cambria Math" panose="02040503050406030204" pitchFamily="18" charset="0"/>
                          </a:rPr>
                        </m:ctrlPr>
                      </m:dPr>
                      <m:e>
                        <m:r>
                          <a:rPr lang="en-US" i="1">
                            <a:latin typeface="Cambria Math"/>
                          </a:rPr>
                          <m:t>6−</m:t>
                        </m:r>
                        <m:r>
                          <a:rPr lang="en-US" i="1">
                            <a:latin typeface="Cambria Math"/>
                          </a:rPr>
                          <m:t>𝜆</m:t>
                        </m:r>
                      </m:e>
                    </m:d>
                    <m:r>
                      <a:rPr lang="en-US" i="1">
                        <a:latin typeface="Cambria Math"/>
                      </a:rPr>
                      <m:t>−4</m:t>
                    </m:r>
                  </m:oMath>
                </a14:m>
                <a:endParaRPr lang="en-US" dirty="0"/>
              </a:p>
              <a:p>
                <a:pPr lvl="1"/>
                <a:r>
                  <a:rPr lang="en-US" dirty="0" smtClean="0"/>
                  <a:t>solve </a:t>
                </a:r>
                <a14:m>
                  <m:oMath xmlns:m="http://schemas.openxmlformats.org/officeDocument/2006/math">
                    <m:d>
                      <m:dPr>
                        <m:ctrlPr>
                          <a:rPr lang="en-US" i="1">
                            <a:latin typeface="Cambria Math" panose="02040503050406030204" pitchFamily="18" charset="0"/>
                          </a:rPr>
                        </m:ctrlPr>
                      </m:dPr>
                      <m:e>
                        <m:r>
                          <a:rPr lang="en-US" i="1">
                            <a:latin typeface="Cambria Math"/>
                          </a:rPr>
                          <m:t>3−</m:t>
                        </m:r>
                        <m:r>
                          <a:rPr lang="en-US" i="1">
                            <a:latin typeface="Cambria Math"/>
                          </a:rPr>
                          <m:t>𝜆</m:t>
                        </m:r>
                      </m:e>
                    </m:d>
                    <m:d>
                      <m:dPr>
                        <m:ctrlPr>
                          <a:rPr lang="en-US" i="1">
                            <a:latin typeface="Cambria Math" panose="02040503050406030204" pitchFamily="18" charset="0"/>
                          </a:rPr>
                        </m:ctrlPr>
                      </m:dPr>
                      <m:e>
                        <m:r>
                          <a:rPr lang="en-US" i="1">
                            <a:latin typeface="Cambria Math"/>
                          </a:rPr>
                          <m:t>6−</m:t>
                        </m:r>
                        <m:r>
                          <a:rPr lang="en-US" i="1">
                            <a:latin typeface="Cambria Math"/>
                          </a:rPr>
                          <m:t>𝜆</m:t>
                        </m:r>
                      </m:e>
                    </m:d>
                    <m:r>
                      <a:rPr lang="en-US" i="1">
                        <a:latin typeface="Cambria Math"/>
                      </a:rPr>
                      <m:t>−4=0</m:t>
                    </m:r>
                  </m:oMath>
                </a14:m>
                <a:r>
                  <a:rPr lang="en-US" dirty="0"/>
                  <a:t>, </a:t>
                </a:r>
                <a:r>
                  <a:rPr lang="en-US" dirty="0" smtClean="0"/>
                  <a:t>we get eigenvalues </a:t>
                </a:r>
                <a14:m>
                  <m:oMath xmlns:m="http://schemas.openxmlformats.org/officeDocument/2006/math">
                    <m:sSub>
                      <m:sSubPr>
                        <m:ctrlPr>
                          <a:rPr lang="en-US" i="1">
                            <a:latin typeface="Cambria Math" panose="02040503050406030204" pitchFamily="18" charset="0"/>
                          </a:rPr>
                        </m:ctrlPr>
                      </m:sSubPr>
                      <m:e>
                        <m:r>
                          <a:rPr lang="en-US" i="1">
                            <a:latin typeface="Cambria Math"/>
                          </a:rPr>
                          <m:t>𝜆</m:t>
                        </m:r>
                      </m:e>
                      <m:sub>
                        <m:r>
                          <a:rPr lang="en-US" i="1">
                            <a:latin typeface="Cambria Math"/>
                          </a:rPr>
                          <m:t>1</m:t>
                        </m:r>
                      </m:sub>
                    </m:sSub>
                    <m:r>
                      <a:rPr lang="en-US" i="1">
                        <a:latin typeface="Cambria Math"/>
                      </a:rPr>
                      <m:t>=7,</m:t>
                    </m:r>
                    <m:sSub>
                      <m:sSubPr>
                        <m:ctrlPr>
                          <a:rPr lang="en-US" i="1">
                            <a:latin typeface="Cambria Math" panose="02040503050406030204" pitchFamily="18" charset="0"/>
                          </a:rPr>
                        </m:ctrlPr>
                      </m:sSubPr>
                      <m:e>
                        <m:r>
                          <a:rPr lang="en-US" i="1">
                            <a:latin typeface="Cambria Math"/>
                          </a:rPr>
                          <m:t>𝜆</m:t>
                        </m:r>
                      </m:e>
                      <m:sub>
                        <m:r>
                          <a:rPr lang="en-US" i="1">
                            <a:latin typeface="Cambria Math"/>
                          </a:rPr>
                          <m:t>2</m:t>
                        </m:r>
                      </m:sub>
                    </m:sSub>
                    <m:r>
                      <a:rPr lang="en-US" i="1">
                        <a:latin typeface="Cambria Math"/>
                      </a:rPr>
                      <m:t>=2 </m:t>
                    </m:r>
                  </m:oMath>
                </a14:m>
                <a:endParaRPr lang="en-US" dirty="0" smtClean="0"/>
              </a:p>
              <a:p>
                <a:pPr lvl="1"/>
                <a:r>
                  <a:rPr lang="en-US" dirty="0" smtClean="0"/>
                  <a:t>now we compute eigenvectors.</a:t>
                </a:r>
              </a:p>
              <a:p>
                <a:pPr lvl="2"/>
                <a:r>
                  <a:rPr lang="en-US" dirty="0" smtClean="0"/>
                  <a:t>for eigenvalue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1</m:t>
                        </m:r>
                      </m:sub>
                    </m:sSub>
                    <m:r>
                      <a:rPr lang="en-US" b="0" i="1" smtClean="0">
                        <a:latin typeface="Cambria Math"/>
                      </a:rPr>
                      <m:t>=7, </m:t>
                    </m:r>
                  </m:oMath>
                </a14:m>
                <a:r>
                  <a:rPr lang="en-US" dirty="0" smtClean="0"/>
                  <a:t>we need to find </a:t>
                </a:r>
                <a14:m>
                  <m:oMath xmlns:m="http://schemas.openxmlformats.org/officeDocument/2006/math">
                    <m:r>
                      <a:rPr lang="en-US" b="0" i="1" smtClean="0">
                        <a:latin typeface="Cambria Math"/>
                      </a:rPr>
                      <m:t>𝐴</m:t>
                    </m:r>
                    <m:sSub>
                      <m:sSubPr>
                        <m:ctrlPr>
                          <a:rPr lang="en-US" b="0" i="1" smtClean="0">
                            <a:latin typeface="Cambria Math" panose="02040503050406030204" pitchFamily="18" charset="0"/>
                          </a:rPr>
                        </m:ctrlPr>
                      </m:sSubPr>
                      <m:e>
                        <m:r>
                          <a:rPr lang="en-US" b="0" i="1" smtClean="0">
                            <a:latin typeface="Cambria Math"/>
                          </a:rPr>
                          <m:t>𝑣</m:t>
                        </m:r>
                      </m:e>
                      <m:sub>
                        <m:r>
                          <a:rPr lang="en-US" b="0" i="1" smtClean="0">
                            <a:latin typeface="Cambria Math"/>
                          </a:rPr>
                          <m:t>1</m:t>
                        </m:r>
                      </m:sub>
                    </m:sSub>
                    <m:r>
                      <a:rPr lang="en-US" b="0" i="1" smtClean="0">
                        <a:latin typeface="Cambria Math"/>
                      </a:rPr>
                      <m:t>=7</m:t>
                    </m:r>
                    <m:sSub>
                      <m:sSubPr>
                        <m:ctrlPr>
                          <a:rPr lang="en-US" b="0" i="1" smtClean="0">
                            <a:latin typeface="Cambria Math" panose="02040503050406030204" pitchFamily="18" charset="0"/>
                          </a:rPr>
                        </m:ctrlPr>
                      </m:sSubPr>
                      <m:e>
                        <m:r>
                          <a:rPr lang="en-US" b="0" i="1" smtClean="0">
                            <a:latin typeface="Cambria Math"/>
                          </a:rPr>
                          <m:t>𝑣</m:t>
                        </m:r>
                      </m:e>
                      <m:sub>
                        <m:r>
                          <a:rPr lang="en-US" b="0" i="1" smtClean="0">
                            <a:latin typeface="Cambria Math"/>
                          </a:rPr>
                          <m:t>1</m:t>
                        </m:r>
                      </m:sub>
                    </m:sSub>
                  </m:oMath>
                </a14:m>
                <a:endParaRPr lang="en-US" dirty="0" smtClean="0"/>
              </a:p>
              <a:p>
                <a:pPr lvl="2"/>
                <a:r>
                  <a:rPr lang="en-US" dirty="0" smtClean="0"/>
                  <a:t>solve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a:rPr>
                                <m:t>3</m:t>
                              </m:r>
                            </m:e>
                            <m:e>
                              <m:r>
                                <a:rPr lang="en-US" i="1">
                                  <a:latin typeface="Cambria Math"/>
                                </a:rPr>
                                <m:t>2</m:t>
                              </m:r>
                            </m:e>
                          </m:mr>
                          <m:mr>
                            <m:e>
                              <m:r>
                                <a:rPr lang="en-US" i="1">
                                  <a:latin typeface="Cambria Math"/>
                                </a:rPr>
                                <m:t>2</m:t>
                              </m:r>
                            </m:e>
                            <m:e>
                              <m:r>
                                <a:rPr lang="en-US" i="1">
                                  <a:latin typeface="Cambria Math"/>
                                </a:rPr>
                                <m:t>6</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a:rPr>
                                <m:t>𝑥</m:t>
                              </m:r>
                            </m:e>
                          </m:mr>
                          <m:mr>
                            <m:e>
                              <m:r>
                                <a:rPr lang="en-US" b="0" i="1" smtClean="0">
                                  <a:latin typeface="Cambria Math"/>
                                </a:rPr>
                                <m:t>𝑦</m:t>
                              </m:r>
                            </m:e>
                          </m:mr>
                        </m:m>
                      </m:e>
                    </m:d>
                    <m:r>
                      <a:rPr lang="en-US" b="0" i="1" smtClean="0">
                        <a:latin typeface="Cambria Math"/>
                      </a:rPr>
                      <m:t>=7</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a:rPr>
                                <m:t>𝑥</m:t>
                              </m:r>
                            </m:e>
                          </m:mr>
                          <m:mr>
                            <m:e>
                              <m:r>
                                <a:rPr lang="en-US" i="1">
                                  <a:latin typeface="Cambria Math"/>
                                </a:rPr>
                                <m:t>𝑦</m:t>
                              </m:r>
                            </m:e>
                          </m:mr>
                        </m:m>
                      </m:e>
                    </m:d>
                  </m:oMath>
                </a14:m>
                <a:endParaRPr lang="en-US" i="1" dirty="0">
                  <a:latin typeface="Cambria Math"/>
                </a:endParaRPr>
              </a:p>
              <a:p>
                <a:pPr lvl="2"/>
                <a:r>
                  <a:rPr lang="en-US" dirty="0" smtClean="0"/>
                  <a:t>We get </a:t>
                </a:r>
                <a14:m>
                  <m:oMath xmlns:m="http://schemas.openxmlformats.org/officeDocument/2006/math">
                    <m:r>
                      <m:rPr>
                        <m:sty m:val="p"/>
                      </m:rPr>
                      <a:rPr lang="en-US" b="0" i="0" smtClean="0">
                        <a:latin typeface="Cambria Math"/>
                      </a:rPr>
                      <m:t>y</m:t>
                    </m:r>
                    <m:r>
                      <a:rPr lang="en-US" b="0" i="0" smtClean="0">
                        <a:latin typeface="Cambria Math"/>
                      </a:rPr>
                      <m:t>=</m:t>
                    </m:r>
                    <m:r>
                      <a:rPr lang="en-US" b="0" i="1" smtClean="0">
                        <a:latin typeface="Cambria Math"/>
                      </a:rPr>
                      <m:t>2</m:t>
                    </m:r>
                    <m:r>
                      <a:rPr lang="en-US" b="0" i="1" smtClean="0">
                        <a:latin typeface="Cambria Math"/>
                      </a:rPr>
                      <m:t>𝑥</m:t>
                    </m:r>
                    <m:r>
                      <a:rPr lang="en-US" b="0" i="1" smtClean="0">
                        <a:latin typeface="Cambria Math"/>
                      </a:rPr>
                      <m:t>.</m:t>
                    </m:r>
                  </m:oMath>
                </a14:m>
                <a:r>
                  <a:rPr lang="en-US" dirty="0" smtClean="0"/>
                  <a:t> 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𝑣</m:t>
                        </m:r>
                      </m:e>
                      <m:sub>
                        <m:r>
                          <a:rPr lang="en-US" b="0" i="1" smtClean="0">
                            <a:latin typeface="Cambria Math"/>
                          </a:rPr>
                          <m:t>1</m:t>
                        </m:r>
                      </m:sub>
                    </m:sSub>
                  </m:oMath>
                </a14:m>
                <a:r>
                  <a:rPr lang="en-US" dirty="0" smtClean="0"/>
                  <a:t> needs to be a unit vector, therefore</a:t>
                </a:r>
              </a:p>
              <a:p>
                <a:pPr lvl="3"/>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𝑣</m:t>
                        </m:r>
                      </m:e>
                      <m:sub>
                        <m:r>
                          <a:rPr lang="en-US" b="0" i="1" smtClean="0">
                            <a:latin typeface="Cambria Math"/>
                          </a:rPr>
                          <m:t>1</m:t>
                        </m:r>
                      </m:sub>
                    </m:sSub>
                    <m:r>
                      <a:rPr lang="en-US" b="0" i="1" smtClean="0">
                        <a:latin typeface="Cambria Math"/>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a:rPr>
                                <m:t>1</m:t>
                              </m:r>
                              <m:r>
                                <a:rPr lang="en-US" b="0" i="1" smtClean="0">
                                  <a:latin typeface="Cambria Math"/>
                                </a:rPr>
                                <m:t>/</m:t>
                              </m:r>
                              <m:rad>
                                <m:radPr>
                                  <m:degHide m:val="on"/>
                                  <m:ctrlPr>
                                    <a:rPr lang="en-US" b="0" i="1" smtClean="0">
                                      <a:latin typeface="Cambria Math" panose="02040503050406030204" pitchFamily="18" charset="0"/>
                                    </a:rPr>
                                  </m:ctrlPr>
                                </m:radPr>
                                <m:deg/>
                                <m:e>
                                  <m:r>
                                    <a:rPr lang="en-US" b="0" i="1" smtClean="0">
                                      <a:latin typeface="Cambria Math"/>
                                    </a:rPr>
                                    <m:t>5</m:t>
                                  </m:r>
                                </m:e>
                              </m:rad>
                            </m:e>
                          </m:mr>
                          <m:mr>
                            <m:e>
                              <m:r>
                                <a:rPr lang="en-US" b="0" i="1" smtClean="0">
                                  <a:latin typeface="Cambria Math"/>
                                </a:rPr>
                                <m:t>2</m:t>
                              </m:r>
                              <m:r>
                                <a:rPr lang="en-US" i="1">
                                  <a:latin typeface="Cambria Math"/>
                                </a:rPr>
                                <m:t>/</m:t>
                              </m:r>
                              <m:rad>
                                <m:radPr>
                                  <m:degHide m:val="on"/>
                                  <m:ctrlPr>
                                    <a:rPr lang="en-US" i="1">
                                      <a:latin typeface="Cambria Math" panose="02040503050406030204" pitchFamily="18" charset="0"/>
                                    </a:rPr>
                                  </m:ctrlPr>
                                </m:radPr>
                                <m:deg/>
                                <m:e>
                                  <m:r>
                                    <a:rPr lang="en-US" i="1">
                                      <a:latin typeface="Cambria Math"/>
                                    </a:rPr>
                                    <m:t>5</m:t>
                                  </m:r>
                                </m:e>
                              </m:rad>
                            </m:e>
                          </m:mr>
                        </m:m>
                      </m:e>
                    </m:d>
                    <m:r>
                      <a:rPr lang="en-US" b="0" i="1" smtClean="0">
                        <a:latin typeface="Cambria Math"/>
                      </a:rPr>
                      <m:t>.</m:t>
                    </m:r>
                  </m:oMath>
                </a14:m>
                <a:endParaRPr lang="en-US" b="0" dirty="0" smtClean="0"/>
              </a:p>
              <a:p>
                <a:pPr lvl="2"/>
                <a:r>
                  <a:rPr lang="en-US" dirty="0" smtClean="0"/>
                  <a:t>Similarly, we can 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𝑣</m:t>
                        </m:r>
                      </m:e>
                      <m:sub>
                        <m:r>
                          <a:rPr lang="en-US" b="0" i="1" smtClean="0">
                            <a:latin typeface="Cambria Math"/>
                          </a:rPr>
                          <m:t>2</m:t>
                        </m:r>
                      </m:sub>
                    </m:sSub>
                    <m:r>
                      <a:rPr lang="en-US" b="0" i="1" smtClean="0">
                        <a:latin typeface="Cambria Math"/>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a:rPr>
                                <m:t>2</m:t>
                              </m:r>
                              <m:r>
                                <a:rPr lang="en-US" i="1">
                                  <a:latin typeface="Cambria Math"/>
                                </a:rPr>
                                <m:t>/</m:t>
                              </m:r>
                              <m:rad>
                                <m:radPr>
                                  <m:degHide m:val="on"/>
                                  <m:ctrlPr>
                                    <a:rPr lang="en-US" i="1">
                                      <a:latin typeface="Cambria Math" panose="02040503050406030204" pitchFamily="18" charset="0"/>
                                    </a:rPr>
                                  </m:ctrlPr>
                                </m:radPr>
                                <m:deg/>
                                <m:e>
                                  <m:r>
                                    <a:rPr lang="en-US" i="1">
                                      <a:latin typeface="Cambria Math"/>
                                    </a:rPr>
                                    <m:t>5</m:t>
                                  </m:r>
                                </m:e>
                              </m:rad>
                            </m:e>
                          </m:mr>
                          <m:mr>
                            <m:e>
                              <m:r>
                                <a:rPr lang="en-US" b="0" i="1" smtClean="0">
                                  <a:latin typeface="Cambria Math"/>
                                </a:rPr>
                                <m:t>−1</m:t>
                              </m:r>
                              <m:r>
                                <a:rPr lang="en-US" i="1">
                                  <a:latin typeface="Cambria Math"/>
                                </a:rPr>
                                <m:t>/</m:t>
                              </m:r>
                              <m:rad>
                                <m:radPr>
                                  <m:degHide m:val="on"/>
                                  <m:ctrlPr>
                                    <a:rPr lang="en-US" i="1">
                                      <a:latin typeface="Cambria Math" panose="02040503050406030204" pitchFamily="18" charset="0"/>
                                    </a:rPr>
                                  </m:ctrlPr>
                                </m:radPr>
                                <m:deg/>
                                <m:e>
                                  <m:r>
                                    <a:rPr lang="en-US" i="1">
                                      <a:latin typeface="Cambria Math"/>
                                    </a:rPr>
                                    <m:t>5</m:t>
                                  </m:r>
                                </m:e>
                              </m:rad>
                            </m:e>
                          </m:mr>
                        </m:m>
                      </m:e>
                    </m:d>
                    <m:r>
                      <a:rPr lang="en-US" i="1">
                        <a:latin typeface="Cambria Math"/>
                      </a:rPr>
                      <m:t>.</m:t>
                    </m:r>
                  </m:oMath>
                </a14:m>
                <a:endParaRPr lang="en-US" dirty="0" smtClean="0"/>
              </a:p>
              <a:p>
                <a:pPr lvl="2"/>
                <a:endParaRPr lang="en-US" dirty="0" smtClean="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87353C0-FB41-4444-9D32-50972131B032}" type="slidenum">
              <a:rPr lang="en-US" smtClean="0"/>
              <a:t>38</a:t>
            </a:fld>
            <a:endParaRPr lang="en-US"/>
          </a:p>
        </p:txBody>
      </p:sp>
    </p:spTree>
    <p:extLst>
      <p:ext uri="{BB962C8B-B14F-4D97-AF65-F5344CB8AC3E}">
        <p14:creationId xmlns:p14="http://schemas.microsoft.com/office/powerpoint/2010/main" val="360627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23" dirty="0"/>
              <a:t>Computing Eigenvalues: Power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2" y="1740877"/>
                <a:ext cx="8363272" cy="4390292"/>
              </a:xfrm>
            </p:spPr>
            <p:txBody>
              <a:bodyPr>
                <a:normAutofit fontScale="77500" lnSpcReduction="20000"/>
              </a:bodyPr>
              <a:lstStyle/>
              <a:p>
                <a:pPr>
                  <a:lnSpc>
                    <a:spcPct val="120000"/>
                  </a:lnSpc>
                </a:pPr>
                <a:r>
                  <a:rPr lang="en-US" dirty="0" smtClean="0"/>
                  <a:t>Power method</a:t>
                </a:r>
              </a:p>
              <a:p>
                <a:pPr lvl="1">
                  <a:lnSpc>
                    <a:spcPct val="120000"/>
                  </a:lnSpc>
                </a:pPr>
                <a:r>
                  <a:rPr lang="en-US" dirty="0" smtClean="0"/>
                  <a:t>choose an arbitrary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a:rPr>
                          <m:t>vector</m:t>
                        </m:r>
                        <m:r>
                          <a:rPr lang="en-US" b="0" i="1" smtClean="0">
                            <a:latin typeface="Cambria Math"/>
                          </a:rPr>
                          <m:t> </m:t>
                        </m:r>
                        <m:r>
                          <a:rPr lang="en-US" b="0" i="1" smtClean="0">
                            <a:latin typeface="Cambria Math"/>
                          </a:rPr>
                          <m:t>𝑥</m:t>
                        </m:r>
                      </m:e>
                      <m:sub>
                        <m:r>
                          <a:rPr lang="en-US" b="0" i="1" smtClean="0">
                            <a:latin typeface="Cambria Math"/>
                          </a:rPr>
                          <m:t>0</m:t>
                        </m:r>
                      </m:sub>
                    </m:sSub>
                  </m:oMath>
                </a14:m>
                <a:endParaRPr lang="en-US" dirty="0" smtClean="0"/>
              </a:p>
              <a:p>
                <a:pPr lvl="1">
                  <a:lnSpc>
                    <a:spcPct val="120000"/>
                  </a:lnSpc>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m:t>
                    </m:r>
                    <m:r>
                      <a:rPr lang="en-US" b="0" i="1" smtClean="0">
                        <a:latin typeface="Cambria Math"/>
                      </a:rPr>
                      <m:t>𝐴</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2</m:t>
                        </m:r>
                      </m:sub>
                    </m:sSub>
                    <m:r>
                      <a:rPr lang="en-US" b="0" i="1" smtClean="0">
                        <a:latin typeface="Cambria Math"/>
                      </a:rPr>
                      <m:t>←</m:t>
                    </m:r>
                    <m:r>
                      <a:rPr lang="en-US" b="0" i="1" smtClean="0">
                        <a:latin typeface="Cambria Math"/>
                      </a:rPr>
                      <m:t>𝐴</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r>
                      <a:rPr lang="en-US" b="0" i="1" smtClean="0">
                        <a:latin typeface="Cambria Math"/>
                      </a:rPr>
                      <m:t>←</m:t>
                    </m:r>
                    <m:r>
                      <a:rPr lang="en-US" b="0" i="1" smtClean="0">
                        <a:latin typeface="Cambria Math"/>
                      </a:rPr>
                      <m:t>𝐴</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oMath>
                </a14:m>
                <a:r>
                  <a:rPr lang="en-US" dirty="0" smtClean="0"/>
                  <a:t>.</a:t>
                </a:r>
              </a:p>
              <a:p>
                <a:pPr lvl="1">
                  <a:lnSpc>
                    <a:spcPct val="120000"/>
                  </a:lnSpc>
                </a:pPr>
                <a:r>
                  <a:rPr lang="en-US" dirty="0" smtClean="0"/>
                  <a:t>Theorem: sequence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oMath>
                </a14:m>
                <a:r>
                  <a:rPr lang="en-US" dirty="0" smtClean="0"/>
                  <a:t> converges to the principal eigenvector (i.e., the eigenvector corresponds to the largest eigenvalue)</a:t>
                </a:r>
              </a:p>
              <a:p>
                <a:pPr>
                  <a:lnSpc>
                    <a:spcPct val="120000"/>
                  </a:lnSpc>
                </a:pPr>
                <a:r>
                  <a:rPr lang="en-US" dirty="0" smtClean="0"/>
                  <a:t>Normalized power method</a:t>
                </a:r>
              </a:p>
              <a:p>
                <a:pPr lvl="1">
                  <a:lnSpc>
                    <a:spcPct val="120000"/>
                  </a:lnSpc>
                </a:pPr>
                <a:r>
                  <a:rPr lang="en-US" dirty="0"/>
                  <a:t>choose an arbitrary </a:t>
                </a:r>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a:rPr>
                          <m:t>vector</m:t>
                        </m:r>
                        <m:r>
                          <a:rPr lang="en-US" b="0" i="1" smtClean="0">
                            <a:latin typeface="Cambria Math"/>
                          </a:rPr>
                          <m:t> </m:t>
                        </m:r>
                        <m:r>
                          <a:rPr lang="en-US" i="1">
                            <a:latin typeface="Cambria Math"/>
                          </a:rPr>
                          <m:t>𝑥</m:t>
                        </m:r>
                      </m:e>
                      <m:sub>
                        <m:r>
                          <a:rPr lang="en-US" i="1">
                            <a:latin typeface="Cambria Math"/>
                          </a:rPr>
                          <m:t>0</m:t>
                        </m:r>
                      </m:sub>
                    </m:sSub>
                  </m:oMath>
                </a14:m>
                <a:endParaRPr lang="en-US" dirty="0" smtClean="0"/>
              </a:p>
              <a:p>
                <a:pPr lvl="1">
                  <a:lnSpc>
                    <a:spcPct val="120000"/>
                  </a:lnSpc>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m:t>
                    </m:r>
                    <m:r>
                      <a:rPr lang="en-US" b="0" i="1" smtClean="0">
                        <a:latin typeface="Cambria Math"/>
                      </a:rPr>
                      <m:t>𝐴</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e>
                          <m:sub>
                            <m:r>
                              <a:rPr lang="en-US" b="0" i="1" smtClean="0">
                                <a:latin typeface="Cambria Math"/>
                              </a:rPr>
                              <m:t>∞</m:t>
                            </m:r>
                          </m:sub>
                        </m:sSub>
                      </m:den>
                    </m:f>
                  </m:oMath>
                </a14:m>
                <a:endParaRPr lang="en-US" dirty="0" smtClean="0"/>
              </a:p>
              <a:p>
                <a:pPr lvl="1">
                  <a:lnSpc>
                    <a:spcPct val="120000"/>
                  </a:lnSpc>
                </a:pPr>
                <a:r>
                  <a:rPr lang="en-US" b="0" dirty="0" smtClean="0"/>
                  <a:t>Theorem: sequence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oMath>
                </a14:m>
                <a:r>
                  <a:rPr lang="en-US" dirty="0" smtClean="0"/>
                  <a:t> converges to the principal eigenvector.</a:t>
                </a:r>
                <a:endParaRPr lang="en-US" dirty="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363272" cy="4756150"/>
              </a:xfrm>
              <a:blipFill rotWithShape="0">
                <a:blip r:embed="rId2"/>
                <a:stretch>
                  <a:fillRect l="-1020" t="-10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87353C0-FB41-4444-9D32-50972131B032}" type="slidenum">
              <a:rPr lang="en-US" smtClean="0"/>
              <a:t>39</a:t>
            </a:fld>
            <a:endParaRPr lang="en-US"/>
          </a:p>
        </p:txBody>
      </p:sp>
    </p:spTree>
    <p:extLst>
      <p:ext uri="{BB962C8B-B14F-4D97-AF65-F5344CB8AC3E}">
        <p14:creationId xmlns:p14="http://schemas.microsoft.com/office/powerpoint/2010/main" val="41999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Reduction Motivation</a:t>
            </a:r>
            <a:endParaRPr lang="en-US" dirty="0"/>
          </a:p>
        </p:txBody>
      </p:sp>
      <p:sp>
        <p:nvSpPr>
          <p:cNvPr id="3" name="Content Placeholder 2"/>
          <p:cNvSpPr>
            <a:spLocks noGrp="1"/>
          </p:cNvSpPr>
          <p:nvPr>
            <p:ph idx="1"/>
          </p:nvPr>
        </p:nvSpPr>
        <p:spPr>
          <a:xfrm>
            <a:off x="457200" y="4419600"/>
            <a:ext cx="8229600" cy="2286000"/>
          </a:xfrm>
        </p:spPr>
        <p:txBody>
          <a:bodyPr>
            <a:normAutofit/>
          </a:bodyPr>
          <a:lstStyle/>
          <a:p>
            <a:r>
              <a:rPr lang="en-US" b="1" dirty="0" smtClean="0">
                <a:solidFill>
                  <a:srgbClr val="0000FF"/>
                </a:solidFill>
              </a:rPr>
              <a:t>Assumption:</a:t>
            </a:r>
            <a:r>
              <a:rPr lang="en-US" dirty="0" smtClean="0"/>
              <a:t> Data lie on or near a low </a:t>
            </a:r>
            <a:br>
              <a:rPr lang="en-US" dirty="0" smtClean="0"/>
            </a:br>
            <a:r>
              <a:rPr lang="en-US" i="1" dirty="0" smtClean="0"/>
              <a:t>d</a:t>
            </a:r>
            <a:r>
              <a:rPr lang="en-US" dirty="0" smtClean="0"/>
              <a:t>-dimensional subspace</a:t>
            </a:r>
          </a:p>
          <a:p>
            <a:r>
              <a:rPr lang="en-US" b="1" dirty="0" smtClean="0"/>
              <a:t>Axes of this subspace are effective representation of the data</a:t>
            </a:r>
            <a:endParaRPr lang="en-US" b="1"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pic>
        <p:nvPicPr>
          <p:cNvPr id="66562" name="Picture 2"/>
          <p:cNvPicPr>
            <a:picLocks noChangeAspect="1" noChangeArrowheads="1"/>
          </p:cNvPicPr>
          <p:nvPr/>
        </p:nvPicPr>
        <p:blipFill>
          <a:blip r:embed="rId2" cstate="print"/>
          <a:srcRect/>
          <a:stretch>
            <a:fillRect/>
          </a:stretch>
        </p:blipFill>
        <p:spPr bwMode="auto">
          <a:xfrm>
            <a:off x="838200" y="1198188"/>
            <a:ext cx="7272338" cy="3221412"/>
          </a:xfrm>
          <a:prstGeom prst="rect">
            <a:avLst/>
          </a:prstGeom>
          <a:noFill/>
          <a:ln w="9525">
            <a:noFill/>
            <a:miter lim="800000"/>
            <a:headEnd/>
            <a:tailEnd/>
          </a:ln>
        </p:spPr>
      </p:pic>
    </p:spTree>
    <p:extLst>
      <p:ext uri="{BB962C8B-B14F-4D97-AF65-F5344CB8AC3E}">
        <p14:creationId xmlns:p14="http://schemas.microsoft.com/office/powerpoint/2010/main" val="4259502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Practice</a:t>
            </a:r>
            <a:endParaRPr lang="en-US" dirty="0"/>
          </a:p>
        </p:txBody>
      </p:sp>
      <p:sp>
        <p:nvSpPr>
          <p:cNvPr id="3" name="Content Placeholder 2"/>
          <p:cNvSpPr>
            <a:spLocks noGrp="1"/>
          </p:cNvSpPr>
          <p:nvPr>
            <p:ph idx="1"/>
          </p:nvPr>
        </p:nvSpPr>
        <p:spPr/>
        <p:txBody>
          <a:bodyPr/>
          <a:lstStyle/>
          <a:p>
            <a:r>
              <a:rPr lang="en-US" dirty="0"/>
              <a:t>Go to </a:t>
            </a:r>
            <a:r>
              <a:rPr lang="en-US" dirty="0">
                <a:hlinkClick r:id="rId2" action="ppaction://hlinksldjump"/>
              </a:rPr>
              <a:t>practice</a:t>
            </a:r>
            <a:endParaRPr lang="en-US" dirty="0"/>
          </a:p>
        </p:txBody>
      </p:sp>
      <p:sp>
        <p:nvSpPr>
          <p:cNvPr id="4" name="Slide Number Placeholder 3"/>
          <p:cNvSpPr>
            <a:spLocks noGrp="1"/>
          </p:cNvSpPr>
          <p:nvPr>
            <p:ph type="sldNum" sz="quarter" idx="12"/>
          </p:nvPr>
        </p:nvSpPr>
        <p:spPr/>
        <p:txBody>
          <a:bodyPr/>
          <a:lstStyle/>
          <a:p>
            <a:fld id="{687353C0-FB41-4444-9D32-50972131B032}" type="slidenum">
              <a:rPr lang="en-US" smtClean="0"/>
              <a:t>40</a:t>
            </a:fld>
            <a:endParaRPr lang="en-US"/>
          </a:p>
        </p:txBody>
      </p:sp>
    </p:spTree>
    <p:extLst>
      <p:ext uri="{BB962C8B-B14F-4D97-AF65-F5344CB8AC3E}">
        <p14:creationId xmlns:p14="http://schemas.microsoft.com/office/powerpoint/2010/main" val="37618620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Case Study: How to Query?</a:t>
            </a:r>
            <a:endParaRPr lang="zh-CN" altLang="en-US" dirty="0">
              <a:latin typeface="Calibri"/>
            </a:endParaRPr>
          </a:p>
        </p:txBody>
      </p:sp>
      <p:sp>
        <p:nvSpPr>
          <p:cNvPr id="3" name="Content Placeholder 2"/>
          <p:cNvSpPr>
            <a:spLocks noGrp="1"/>
          </p:cNvSpPr>
          <p:nvPr>
            <p:ph idx="1"/>
          </p:nvPr>
        </p:nvSpPr>
        <p:spPr>
          <a:xfrm>
            <a:off x="457597" y="1585976"/>
            <a:ext cx="8147248" cy="4159459"/>
          </a:xfrm>
        </p:spPr>
        <p:txBody>
          <a:bodyPr/>
          <a:lstStyle/>
          <a:p>
            <a:r>
              <a:rPr lang="en-US" altLang="zh-CN" sz="2769" dirty="0">
                <a:latin typeface="Calibri"/>
              </a:rPr>
              <a:t>Q: Find users that like “</a:t>
            </a:r>
            <a:r>
              <a:rPr lang="en-US" sz="2769" dirty="0">
                <a:solidFill>
                  <a:schemeClr val="accent6">
                    <a:lumMod val="50000"/>
                  </a:schemeClr>
                </a:solidFill>
              </a:rPr>
              <a:t>The Avengers</a:t>
            </a:r>
            <a:r>
              <a:rPr lang="en-US" altLang="zh-CN" sz="2769" dirty="0">
                <a:latin typeface="Calibri"/>
              </a:rPr>
              <a:t>”</a:t>
            </a:r>
          </a:p>
          <a:p>
            <a:r>
              <a:rPr lang="en-US" altLang="zh-CN" sz="2769" dirty="0">
                <a:solidFill>
                  <a:srgbClr val="0000FF"/>
                </a:solidFill>
                <a:latin typeface="Calibri"/>
              </a:rPr>
              <a:t>A: Map query into a “concept space” – how?</a:t>
            </a:r>
          </a:p>
          <a:p>
            <a:endParaRPr lang="zh-CN" altLang="en-US" dirty="0">
              <a:latin typeface="Calibri"/>
            </a:endParaRPr>
          </a:p>
        </p:txBody>
      </p:sp>
      <p:sp>
        <p:nvSpPr>
          <p:cNvPr id="8" name="Slide Number Placeholder 7"/>
          <p:cNvSpPr>
            <a:spLocks noGrp="1"/>
          </p:cNvSpPr>
          <p:nvPr>
            <p:ph type="sldNum" sz="quarter" idx="12"/>
          </p:nvPr>
        </p:nvSpPr>
        <p:spPr/>
        <p:txBody>
          <a:bodyPr/>
          <a:lstStyle/>
          <a:p>
            <a:fld id="{2B408C46-1D5B-4814-BFDA-AFE3737FCEAB}" type="slidenum">
              <a:rPr lang="zh-CN" altLang="en-US" smtClean="0">
                <a:latin typeface="Calibri"/>
              </a:rPr>
              <a:t>41</a:t>
            </a:fld>
            <a:endParaRPr lang="zh-CN" altLang="en-US">
              <a:latin typeface="Calibri"/>
            </a:endParaRPr>
          </a:p>
        </p:txBody>
      </p:sp>
      <mc:AlternateContent xmlns:mc="http://schemas.openxmlformats.org/markup-compatibility/2006" xmlns:a14="http://schemas.microsoft.com/office/drawing/2010/main">
        <mc:Choice Requires="a14">
          <p:sp>
            <p:nvSpPr>
              <p:cNvPr id="17" name="TextBox 16"/>
              <p:cNvSpPr txBox="1"/>
              <p:nvPr/>
            </p:nvSpPr>
            <p:spPr>
              <a:xfrm>
                <a:off x="2579688" y="4624740"/>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m:t>
                      </m:r>
                    </m:oMath>
                  </m:oMathPara>
                </a14:m>
                <a:endParaRPr lang="zh-CN" altLang="en-US" sz="1662" dirty="0">
                  <a:solidFill>
                    <a:schemeClr val="accent6">
                      <a:lumMod val="50000"/>
                    </a:schemeClr>
                  </a:solidFill>
                  <a:latin typeface="Calibri"/>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579685" y="4724382"/>
                <a:ext cx="226023" cy="276999"/>
              </a:xfrm>
              <a:prstGeom prst="rect">
                <a:avLst/>
              </a:prstGeom>
              <a:blipFill rotWithShape="1">
                <a:blip r:embed="rId3"/>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76063" y="3904631"/>
                <a:ext cx="135697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e>
                              <m:e>
                                <m:r>
                                  <a:rPr lang="en-US" altLang="zh-CN" sz="1662" i="1">
                                    <a:latin typeface="Cambria Math" panose="02040503050406030204" pitchFamily="18" charset="0"/>
                                  </a:rPr>
                                  <m:t>3</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3</m:t>
                                </m:r>
                              </m:e>
                              <m:e>
                                <m:r>
                                  <a:rPr lang="en-US" altLang="zh-CN" sz="1662" i="1">
                                    <a:latin typeface="Cambria Math" panose="02040503050406030204" pitchFamily="18" charset="0"/>
                                  </a:rPr>
                                  <m:t>4</m:t>
                                </m:r>
                              </m:e>
                              <m:e>
                                <m:r>
                                  <a:rPr lang="en-US" altLang="zh-CN" sz="1662" i="1">
                                    <a:latin typeface="Cambria Math"/>
                                  </a:rPr>
                                  <m:t>3</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4 </m:t>
                                </m:r>
                              </m:e>
                              <m:e>
                                <m:r>
                                  <a:rPr lang="en-US" altLang="zh-CN" sz="1662" i="1">
                                    <a:latin typeface="Cambria Math" panose="02040503050406030204" pitchFamily="18" charset="0"/>
                                  </a:rPr>
                                  <m:t>2</m:t>
                                </m:r>
                              </m:e>
                              <m:e>
                                <m:r>
                                  <a:rPr lang="en-US" altLang="zh-CN" sz="1662" i="1">
                                    <a:latin typeface="Cambria Math"/>
                                  </a:rPr>
                                  <m:t>4</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5</m:t>
                                </m:r>
                              </m:e>
                              <m:e>
                                <m:r>
                                  <a:rPr lang="en-US" altLang="zh-CN" sz="1662" i="1">
                                    <a:latin typeface="Cambria Math" panose="02040503050406030204" pitchFamily="18" charset="0"/>
                                  </a:rPr>
                                  <m:t>4</m:t>
                                </m:r>
                              </m:e>
                              <m:e>
                                <m:r>
                                  <a:rPr lang="en-US" altLang="zh-CN" sz="1662" i="1">
                                    <a:latin typeface="Cambria Math" panose="02040503050406030204" pitchFamily="18" charset="0"/>
                                  </a:rPr>
                                  <m:t>5</m:t>
                                </m:r>
                              </m:e>
                              <m:e>
                                <m:r>
                                  <a:rPr lang="en-US" altLang="zh-CN" sz="1662" i="1">
                                    <a:latin typeface="Cambria Math" panose="02040503050406030204" pitchFamily="18" charset="0"/>
                                  </a:rPr>
                                  <m:t>1</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a:rPr>
                                  <m:t>0</m:t>
                                </m:r>
                              </m:e>
                              <m:e>
                                <m:r>
                                  <a:rPr lang="en-US" altLang="zh-CN" sz="1662" i="1">
                                    <a:latin typeface="Cambria Math" panose="02040503050406030204" pitchFamily="18" charset="0"/>
                                  </a:rPr>
                                  <m:t>4</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3</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1</m:t>
                                </m:r>
                              </m:e>
                              <m:e>
                                <m:r>
                                  <a:rPr lang="en-US" altLang="zh-CN" sz="1662" i="1">
                                    <a:latin typeface="Cambria Math" panose="02040503050406030204" pitchFamily="18" charset="0"/>
                                  </a:rPr>
                                  <m:t>0</m:t>
                                </m:r>
                              </m:e>
                              <m:e>
                                <m:r>
                                  <a:rPr lang="en-US" altLang="zh-CN" sz="1662" i="1">
                                    <a:latin typeface="Cambria Math" panose="02040503050406030204" pitchFamily="18" charset="0"/>
                                  </a:rPr>
                                  <m:t>5</m:t>
                                </m:r>
                              </m:e>
                            </m:mr>
                          </m:m>
                        </m:e>
                      </m:d>
                    </m:oMath>
                  </m:oMathPara>
                </a14:m>
                <a:endParaRPr lang="zh-CN" altLang="en-US" sz="1662" dirty="0">
                  <a:latin typeface="Calibri"/>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76062" y="3944264"/>
                <a:ext cx="1471236" cy="1815241"/>
              </a:xfrm>
              <a:prstGeom prst="rect">
                <a:avLst/>
              </a:prstGeom>
              <a:blipFill rotWithShape="1">
                <a:blip r:embed="rId4"/>
                <a:stretch>
                  <a:fillRect/>
                </a:stretch>
              </a:blipFill>
            </p:spPr>
            <p:txBody>
              <a:bodyPr/>
              <a:lstStyle/>
              <a:p>
                <a:r>
                  <a:rPr lang="en-US">
                    <a:noFill/>
                  </a:rPr>
                  <a:t> </a:t>
                </a:r>
              </a:p>
            </p:txBody>
          </p:sp>
        </mc:Fallback>
      </mc:AlternateContent>
      <p:sp>
        <p:nvSpPr>
          <p:cNvPr id="19" name="Left Brace 18"/>
          <p:cNvSpPr/>
          <p:nvPr/>
        </p:nvSpPr>
        <p:spPr>
          <a:xfrm>
            <a:off x="932297" y="4043638"/>
            <a:ext cx="143766" cy="708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0" name="Left Brace 19"/>
          <p:cNvSpPr/>
          <p:nvPr/>
        </p:nvSpPr>
        <p:spPr>
          <a:xfrm>
            <a:off x="932297" y="4982401"/>
            <a:ext cx="143766" cy="582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62">
              <a:latin typeface="Calibri"/>
            </a:endParaRPr>
          </a:p>
        </p:txBody>
      </p:sp>
      <p:sp>
        <p:nvSpPr>
          <p:cNvPr id="21" name="TextBox 20"/>
          <p:cNvSpPr txBox="1"/>
          <p:nvPr/>
        </p:nvSpPr>
        <p:spPr>
          <a:xfrm>
            <a:off x="260880" y="4214307"/>
            <a:ext cx="638713" cy="348109"/>
          </a:xfrm>
          <a:prstGeom prst="rect">
            <a:avLst/>
          </a:prstGeom>
          <a:noFill/>
        </p:spPr>
        <p:txBody>
          <a:bodyPr wrap="square" rtlCol="0">
            <a:spAutoFit/>
          </a:bodyPr>
          <a:lstStyle/>
          <a:p>
            <a:r>
              <a:rPr lang="en-US" altLang="zh-CN" sz="1662" dirty="0" err="1">
                <a:solidFill>
                  <a:schemeClr val="accent6">
                    <a:lumMod val="50000"/>
                  </a:schemeClr>
                </a:solidFill>
                <a:latin typeface="Calibri"/>
              </a:rPr>
              <a:t>SciFi</a:t>
            </a:r>
            <a:endParaRPr lang="zh-CN" altLang="en-US" sz="1662" dirty="0">
              <a:solidFill>
                <a:schemeClr val="accent6">
                  <a:lumMod val="50000"/>
                </a:schemeClr>
              </a:solidFill>
              <a:latin typeface="Calibri"/>
            </a:endParaRPr>
          </a:p>
        </p:txBody>
      </p:sp>
      <p:sp>
        <p:nvSpPr>
          <p:cNvPr id="22" name="TextBox 21"/>
          <p:cNvSpPr txBox="1"/>
          <p:nvPr/>
        </p:nvSpPr>
        <p:spPr>
          <a:xfrm>
            <a:off x="-49837" y="5061342"/>
            <a:ext cx="1054015" cy="348109"/>
          </a:xfrm>
          <a:prstGeom prst="rect">
            <a:avLst/>
          </a:prstGeom>
          <a:noFill/>
        </p:spPr>
        <p:txBody>
          <a:bodyPr wrap="square" rtlCol="0">
            <a:spAutoFit/>
          </a:bodyPr>
          <a:lstStyle/>
          <a:p>
            <a:r>
              <a:rPr lang="en-US" altLang="zh-CN" sz="1662" dirty="0">
                <a:solidFill>
                  <a:schemeClr val="accent6">
                    <a:lumMod val="50000"/>
                  </a:schemeClr>
                </a:solidFill>
                <a:latin typeface="Calibri"/>
              </a:rPr>
              <a:t>Romance</a:t>
            </a:r>
            <a:endParaRPr lang="zh-CN" altLang="en-US" sz="1662" dirty="0">
              <a:solidFill>
                <a:schemeClr val="accent6">
                  <a:lumMod val="50000"/>
                </a:schemeClr>
              </a:solidFill>
              <a:latin typeface="Calibri"/>
            </a:endParaRPr>
          </a:p>
        </p:txBody>
      </p:sp>
      <mc:AlternateContent xmlns:mc="http://schemas.openxmlformats.org/markup-compatibility/2006" xmlns:a14="http://schemas.microsoft.com/office/drawing/2010/main">
        <mc:Choice Requires="a14">
          <p:sp>
            <p:nvSpPr>
              <p:cNvPr id="23" name="TextBox 22"/>
              <p:cNvSpPr txBox="1"/>
              <p:nvPr/>
            </p:nvSpPr>
            <p:spPr>
              <a:xfrm>
                <a:off x="2874564" y="3914781"/>
                <a:ext cx="2173415" cy="1673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0.24</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69</m:t>
                                </m:r>
                              </m:e>
                            </m:mr>
                            <m:mr>
                              <m:e>
                                <m:r>
                                  <a:rPr lang="en-US" altLang="zh-CN" sz="1662" i="1">
                                    <a:latin typeface="Cambria Math" panose="02040503050406030204" pitchFamily="18" charset="0"/>
                                  </a:rPr>
                                  <m:t>0.48</m:t>
                                </m:r>
                              </m:e>
                              <m:e>
                                <m:r>
                                  <a:rPr lang="en-US" altLang="zh-CN" sz="1662" i="1">
                                    <a:latin typeface="Cambria Math" panose="02040503050406030204" pitchFamily="18" charset="0"/>
                                  </a:rPr>
                                  <m:t>−0.02</m:t>
                                </m:r>
                              </m:e>
                              <m:e>
                                <m:r>
                                  <a:rPr lang="en-US" altLang="zh-CN" sz="1662" i="1">
                                    <a:latin typeface="Cambria Math" panose="02040503050406030204" pitchFamily="18" charset="0"/>
                                  </a:rPr>
                                  <m:t>0.</m:t>
                                </m:r>
                                <m:r>
                                  <a:rPr lang="en-US" altLang="zh-CN" sz="1662" i="1">
                                    <a:latin typeface="Cambria Math"/>
                                  </a:rPr>
                                  <m:t>43</m:t>
                                </m:r>
                              </m:e>
                            </m:mr>
                            <m:mr>
                              <m:e>
                                <m:r>
                                  <a:rPr lang="en-US" altLang="zh-CN" sz="1662" i="1">
                                    <a:latin typeface="Cambria Math" panose="02040503050406030204" pitchFamily="18" charset="0"/>
                                  </a:rPr>
                                  <m:t>0.</m:t>
                                </m:r>
                                <m:r>
                                  <a:rPr lang="en-US" altLang="zh-CN" sz="1662" i="1">
                                    <a:latin typeface="Cambria Math"/>
                                  </a:rPr>
                                  <m:t>49</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08</m:t>
                                </m:r>
                              </m:e>
                              <m:e>
                                <m:r>
                                  <a:rPr lang="en-US" altLang="zh-CN" sz="1662" i="1">
                                    <a:latin typeface="Cambria Math"/>
                                  </a:rPr>
                                  <m:t>−</m:t>
                                </m:r>
                                <m:r>
                                  <a:rPr lang="en-US" altLang="zh-CN" sz="1662" i="1">
                                    <a:latin typeface="Cambria Math" panose="02040503050406030204" pitchFamily="18" charset="0"/>
                                  </a:rPr>
                                  <m:t>0.52</m:t>
                                </m:r>
                              </m:e>
                            </m:mr>
                            <m:mr>
                              <m:e>
                                <m:r>
                                  <a:rPr lang="en-US" altLang="zh-CN" sz="1662" i="1">
                                    <a:latin typeface="Cambria Math" panose="02040503050406030204" pitchFamily="18" charset="0"/>
                                  </a:rPr>
                                  <m:t>0.68</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07</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16</m:t>
                                </m:r>
                              </m:e>
                            </m:mr>
                            <m:mr>
                              <m:e>
                                <m:r>
                                  <a:rPr lang="en-US" altLang="zh-CN" sz="1662" i="1">
                                    <a:latin typeface="Cambria Math" panose="02040503050406030204" pitchFamily="18" charset="0"/>
                                  </a:rPr>
                                  <m:t>0.</m:t>
                                </m:r>
                                <m:r>
                                  <a:rPr lang="en-US" altLang="zh-CN" sz="1662" i="1">
                                    <a:latin typeface="Cambria Math"/>
                                  </a:rPr>
                                  <m:t>0</m:t>
                                </m:r>
                                <m:r>
                                  <a:rPr lang="en-US" altLang="zh-CN" sz="1662" i="1">
                                    <a:latin typeface="Cambria Math" panose="02040503050406030204" pitchFamily="18" charset="0"/>
                                  </a:rPr>
                                  <m:t>6</m:t>
                                </m:r>
                              </m:e>
                              <m:e>
                                <m:r>
                                  <a:rPr lang="en-US" altLang="zh-CN" sz="1662" i="1">
                                    <a:latin typeface="Cambria Math" panose="02040503050406030204" pitchFamily="18" charset="0"/>
                                  </a:rPr>
                                  <m:t>0.57</m:t>
                                </m:r>
                              </m:e>
                              <m:e>
                                <m:r>
                                  <a:rPr lang="en-US" altLang="zh-CN" sz="1662" i="1">
                                    <a:latin typeface="Cambria Math" panose="02040503050406030204" pitchFamily="18" charset="0"/>
                                  </a:rPr>
                                  <m:t>0.</m:t>
                                </m:r>
                                <m:r>
                                  <a:rPr lang="en-US" altLang="zh-CN" sz="1662" i="1">
                                    <a:latin typeface="Cambria Math"/>
                                  </a:rPr>
                                  <m:t>06</m:t>
                                </m:r>
                              </m:e>
                            </m:mr>
                            <m:mr>
                              <m:e>
                                <m:r>
                                  <a:rPr lang="en-US" altLang="zh-CN" sz="1662" i="1">
                                    <a:latin typeface="Cambria Math" panose="02040503050406030204" pitchFamily="18" charset="0"/>
                                  </a:rPr>
                                  <m:t>0.01</m:t>
                                </m:r>
                              </m:e>
                              <m:e>
                                <m:r>
                                  <a:rPr lang="en-US" altLang="zh-CN" sz="1662" i="1">
                                    <a:latin typeface="Cambria Math" panose="02040503050406030204" pitchFamily="18" charset="0"/>
                                  </a:rPr>
                                  <m:t>0.41</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20</m:t>
                                </m:r>
                              </m:e>
                            </m:mr>
                            <m:mr>
                              <m:e>
                                <m:r>
                                  <a:rPr lang="en-US" altLang="zh-CN" sz="1662" i="1">
                                    <a:latin typeface="Cambria Math" panose="02040503050406030204" pitchFamily="18" charset="0"/>
                                  </a:rPr>
                                  <m:t>0. 07</m:t>
                                </m:r>
                              </m:e>
                              <m:e>
                                <m:r>
                                  <a:rPr lang="en-US" altLang="zh-CN" sz="1662" i="1">
                                    <a:latin typeface="Cambria Math" panose="02040503050406030204" pitchFamily="18" charset="0"/>
                                  </a:rPr>
                                  <m:t>0.</m:t>
                                </m:r>
                                <m:r>
                                  <a:rPr lang="en-US" altLang="zh-CN" sz="1662" i="1">
                                    <a:latin typeface="Cambria Math"/>
                                  </a:rPr>
                                  <m:t>70</m:t>
                                </m:r>
                              </m:e>
                              <m:e>
                                <m:r>
                                  <a:rPr lang="en-US" altLang="zh-CN" sz="1662" i="1">
                                    <a:latin typeface="Cambria Math" panose="02040503050406030204" pitchFamily="18" charset="0"/>
                                  </a:rPr>
                                  <m:t>−0.01</m:t>
                                </m:r>
                              </m:e>
                            </m:mr>
                          </m:m>
                        </m:e>
                      </m:d>
                    </m:oMath>
                  </m:oMathPara>
                </a14:m>
                <a:endParaRPr lang="zh-CN" altLang="en-US" sz="1662" dirty="0">
                  <a:latin typeface="Calibri"/>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874563" y="3955260"/>
                <a:ext cx="2359300" cy="18151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652122" y="4293096"/>
                <a:ext cx="1604093" cy="675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3"/>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1</m:t>
                                </m:r>
                                <m:r>
                                  <a:rPr lang="en-US" altLang="zh-CN" sz="1662" i="1">
                                    <a:latin typeface="Cambria Math"/>
                                  </a:rPr>
                                  <m:t>1</m:t>
                                </m:r>
                                <m:r>
                                  <a:rPr lang="en-US" altLang="zh-CN" sz="1662" i="1">
                                    <a:latin typeface="Cambria Math" panose="02040503050406030204" pitchFamily="18" charset="0"/>
                                  </a:rPr>
                                  <m:t>.</m:t>
                                </m:r>
                                <m:r>
                                  <a:rPr lang="en-US" altLang="zh-CN" sz="1662" i="1">
                                    <a:latin typeface="Cambria Math"/>
                                  </a:rPr>
                                  <m:t>9</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7.</m:t>
                                </m:r>
                                <m:r>
                                  <a:rPr lang="en-US" altLang="zh-CN" sz="1662" i="1">
                                    <a:latin typeface="Cambria Math"/>
                                  </a:rPr>
                                  <m:t>1</m:t>
                                </m:r>
                              </m:e>
                              <m:e>
                                <m:r>
                                  <a:rPr lang="en-US" altLang="zh-CN" sz="1662" i="1">
                                    <a:latin typeface="Cambria Math" panose="02040503050406030204" pitchFamily="18" charset="0"/>
                                  </a:rPr>
                                  <m:t>0</m:t>
                                </m:r>
                              </m:e>
                            </m:mr>
                            <m:mr>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5</m:t>
                                </m:r>
                              </m:e>
                            </m:mr>
                          </m:m>
                        </m:e>
                      </m:d>
                    </m:oMath>
                  </m:oMathPara>
                </a14:m>
                <a:endParaRPr lang="zh-CN" altLang="en-US" sz="1662" dirty="0">
                  <a:latin typeface="Calibri"/>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652120" y="4365104"/>
                <a:ext cx="1740668" cy="73263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257572" y="5556008"/>
                <a:ext cx="2964914" cy="680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panose="02040503050406030204" pitchFamily="18" charset="0"/>
                                  </a:rPr>
                                  <m:t>0</m:t>
                                </m:r>
                                <m:r>
                                  <a:rPr lang="en-US" altLang="zh-CN" sz="1662" i="1">
                                    <a:latin typeface="Cambria Math" panose="02040503050406030204" pitchFamily="18" charset="0"/>
                                  </a:rPr>
                                  <m:t>.59</m:t>
                                </m:r>
                              </m:e>
                              <m:e>
                                <m:r>
                                  <a:rPr lang="en-US" altLang="zh-CN" sz="1662" i="1">
                                    <a:latin typeface="Cambria Math" panose="02040503050406030204" pitchFamily="18" charset="0"/>
                                  </a:rPr>
                                  <m:t>0.54</m:t>
                                </m:r>
                              </m:e>
                              <m:e>
                                <m:r>
                                  <a:rPr lang="en-US" altLang="zh-CN" sz="1662" i="1">
                                    <a:latin typeface="Cambria Math" panose="02040503050406030204" pitchFamily="18" charset="0"/>
                                  </a:rPr>
                                  <m:t>0.59</m:t>
                                </m:r>
                              </m:e>
                              <m:e>
                                <m:r>
                                  <a:rPr lang="en-US" altLang="zh-CN" sz="1662" i="1">
                                    <a:latin typeface="Cambria Math" panose="02040503050406030204" pitchFamily="18" charset="0"/>
                                  </a:rPr>
                                  <m:t>0. 05</m:t>
                                </m:r>
                              </m:e>
                            </m:mr>
                            <m:mr>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m:t>
                                </m:r>
                                <m:r>
                                  <a:rPr lang="en-US" altLang="zh-CN" sz="1662" i="1">
                                    <a:latin typeface="Cambria Math"/>
                                  </a:rPr>
                                  <m:t>12</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10</m:t>
                                </m:r>
                              </m:e>
                              <m:e>
                                <m:r>
                                  <a:rPr lang="en-US" altLang="zh-CN" sz="1662" i="1">
                                    <a:latin typeface="Cambria Math" panose="02040503050406030204" pitchFamily="18" charset="0"/>
                                  </a:rPr>
                                  <m:t>0.98</m:t>
                                </m:r>
                              </m:e>
                            </m:mr>
                            <m:mr>
                              <m:e>
                                <m:r>
                                  <a:rPr lang="en-US" altLang="zh-CN" sz="1662" i="1">
                                    <a:latin typeface="Cambria Math"/>
                                  </a:rPr>
                                  <m:t>−</m:t>
                                </m:r>
                                <m:r>
                                  <a:rPr lang="en-US" altLang="zh-CN" sz="1662" i="1">
                                    <a:latin typeface="Cambria Math" panose="02040503050406030204" pitchFamily="18" charset="0"/>
                                  </a:rPr>
                                  <m:t>0. </m:t>
                                </m:r>
                                <m:r>
                                  <a:rPr lang="en-US" altLang="zh-CN" sz="1662" i="1">
                                    <a:latin typeface="Cambria Math"/>
                                  </a:rPr>
                                  <m:t>37</m:t>
                                </m:r>
                              </m:e>
                              <m:e>
                                <m:r>
                                  <a:rPr lang="en-US" altLang="zh-CN" sz="1662" i="1">
                                    <a:latin typeface="Cambria Math" panose="02040503050406030204" pitchFamily="18" charset="0"/>
                                  </a:rPr>
                                  <m:t>0.83</m:t>
                                </m:r>
                              </m:e>
                              <m:e>
                                <m:r>
                                  <a:rPr lang="en-US" altLang="zh-CN" sz="1662" i="1">
                                    <a:latin typeface="Cambria Math"/>
                                  </a:rPr>
                                  <m:t>−</m:t>
                                </m:r>
                                <m:r>
                                  <a:rPr lang="en-US" altLang="zh-CN" sz="1662" i="1">
                                    <a:latin typeface="Cambria Math" panose="02040503050406030204" pitchFamily="18" charset="0"/>
                                  </a:rPr>
                                  <m:t>0.</m:t>
                                </m:r>
                                <m:r>
                                  <a:rPr lang="en-US" altLang="zh-CN" sz="1662" i="1">
                                    <a:latin typeface="Cambria Math"/>
                                  </a:rPr>
                                  <m:t>37</m:t>
                                </m:r>
                              </m:e>
                              <m:e>
                                <m:r>
                                  <a:rPr lang="en-US" altLang="zh-CN" sz="1662" i="1">
                                    <a:latin typeface="Cambria Math"/>
                                  </a:rPr>
                                  <m:t>−</m:t>
                                </m:r>
                                <m:r>
                                  <a:rPr lang="en-US" altLang="zh-CN" sz="1662" i="1">
                                    <a:latin typeface="Cambria Math" panose="02040503050406030204" pitchFamily="18" charset="0"/>
                                  </a:rPr>
                                  <m:t>0.17</m:t>
                                </m:r>
                              </m:e>
                            </m:mr>
                          </m:m>
                        </m:e>
                      </m:d>
                    </m:oMath>
                  </m:oMathPara>
                </a14:m>
                <a:endParaRPr lang="zh-CN" altLang="en-US" sz="1662" dirty="0">
                  <a:latin typeface="Calibri"/>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257570" y="5733256"/>
                <a:ext cx="3346878" cy="738151"/>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592970" y="4426037"/>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92970" y="4509120"/>
                <a:ext cx="250838" cy="276999"/>
              </a:xfrm>
              <a:prstGeom prst="rect">
                <a:avLst/>
              </a:prstGeom>
              <a:blipFill rotWithShape="1">
                <a:blip r:embed="rId8"/>
                <a:stretch>
                  <a:fillRect l="-11905" r="-11905"/>
                </a:stretch>
              </a:blipFill>
            </p:spPr>
            <p:txBody>
              <a:bodyPr/>
              <a:lstStyle/>
              <a:p>
                <a:r>
                  <a:rPr lang="en-US">
                    <a:noFill/>
                  </a:rPr>
                  <a:t> </a:t>
                </a:r>
              </a:p>
            </p:txBody>
          </p:sp>
        </mc:Fallback>
      </mc:AlternateContent>
      <p:sp>
        <p:nvSpPr>
          <p:cNvPr id="27" name="TextBox 26"/>
          <p:cNvSpPr txBox="1"/>
          <p:nvPr/>
        </p:nvSpPr>
        <p:spPr>
          <a:xfrm>
            <a:off x="1042568" y="2631376"/>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28" name="TextBox 27"/>
          <p:cNvSpPr txBox="1"/>
          <p:nvPr/>
        </p:nvSpPr>
        <p:spPr>
          <a:xfrm>
            <a:off x="1432226" y="2963720"/>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9" name="TextBox 28"/>
          <p:cNvSpPr txBox="1"/>
          <p:nvPr/>
        </p:nvSpPr>
        <p:spPr>
          <a:xfrm>
            <a:off x="2166122" y="3096659"/>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30" name="TextBox 29"/>
          <p:cNvSpPr txBox="1"/>
          <p:nvPr/>
        </p:nvSpPr>
        <p:spPr>
          <a:xfrm>
            <a:off x="1762649" y="2963720"/>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
        <p:nvSpPr>
          <p:cNvPr id="33" name="TextBox 32"/>
          <p:cNvSpPr txBox="1"/>
          <p:nvPr/>
        </p:nvSpPr>
        <p:spPr>
          <a:xfrm>
            <a:off x="5292083" y="4506314"/>
            <a:ext cx="288032" cy="348109"/>
          </a:xfrm>
          <a:prstGeom prst="rect">
            <a:avLst/>
          </a:prstGeom>
          <a:noFill/>
        </p:spPr>
        <p:txBody>
          <a:bodyPr wrap="square" rtlCol="0">
            <a:spAutoFit/>
          </a:bodyPr>
          <a:lstStyle/>
          <a:p>
            <a:r>
              <a:rPr lang="en-US" sz="1662" dirty="0"/>
              <a:t>X</a:t>
            </a:r>
          </a:p>
        </p:txBody>
      </p:sp>
      <p:sp>
        <p:nvSpPr>
          <p:cNvPr id="34" name="TextBox 33"/>
          <p:cNvSpPr txBox="1"/>
          <p:nvPr/>
        </p:nvSpPr>
        <p:spPr>
          <a:xfrm>
            <a:off x="7452323" y="4506314"/>
            <a:ext cx="288032" cy="348109"/>
          </a:xfrm>
          <a:prstGeom prst="rect">
            <a:avLst/>
          </a:prstGeom>
          <a:noFill/>
        </p:spPr>
        <p:txBody>
          <a:bodyPr wrap="square" rtlCol="0">
            <a:spAutoFit/>
          </a:bodyPr>
          <a:lstStyle/>
          <a:p>
            <a:r>
              <a:rPr lang="en-US" sz="1662" dirty="0"/>
              <a:t>X</a:t>
            </a:r>
          </a:p>
        </p:txBody>
      </p:sp>
    </p:spTree>
    <p:extLst>
      <p:ext uri="{BB962C8B-B14F-4D97-AF65-F5344CB8AC3E}">
        <p14:creationId xmlns:p14="http://schemas.microsoft.com/office/powerpoint/2010/main" val="342157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CN" sz="2769" dirty="0">
                <a:latin typeface="Calibri"/>
              </a:rPr>
              <a:t>Q: Find users that like “</a:t>
            </a:r>
            <a:r>
              <a:rPr lang="en-US" sz="2769" dirty="0">
                <a:solidFill>
                  <a:schemeClr val="accent6">
                    <a:lumMod val="50000"/>
                  </a:schemeClr>
                </a:solidFill>
              </a:rPr>
              <a:t>The Avengers</a:t>
            </a:r>
            <a:r>
              <a:rPr lang="en-US" altLang="zh-CN" sz="2769" dirty="0">
                <a:latin typeface="Calibri"/>
              </a:rPr>
              <a:t>”</a:t>
            </a:r>
          </a:p>
          <a:p>
            <a:r>
              <a:rPr lang="en-US" altLang="zh-CN" sz="2769" dirty="0">
                <a:solidFill>
                  <a:srgbClr val="0000FF"/>
                </a:solidFill>
                <a:latin typeface="Calibri"/>
              </a:rPr>
              <a:t>A: Map query into a “concept space” – how?</a:t>
            </a: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p:txBody>
      </p:sp>
      <p:sp>
        <p:nvSpPr>
          <p:cNvPr id="2" name="Title 1"/>
          <p:cNvSpPr>
            <a:spLocks noGrp="1"/>
          </p:cNvSpPr>
          <p:nvPr>
            <p:ph type="title"/>
          </p:nvPr>
        </p:nvSpPr>
        <p:spPr/>
        <p:txBody>
          <a:bodyPr/>
          <a:lstStyle/>
          <a:p>
            <a:r>
              <a:rPr lang="en-US" altLang="zh-CN" dirty="0" smtClean="0">
                <a:latin typeface="Calibri"/>
              </a:rPr>
              <a:t>Case Study: How to Query?</a:t>
            </a:r>
            <a:endParaRPr lang="zh-CN" altLang="en-US" dirty="0">
              <a:latin typeface="Calibri"/>
            </a:endParaRPr>
          </a:p>
        </p:txBody>
      </p:sp>
      <mc:AlternateContent xmlns:mc="http://schemas.openxmlformats.org/markup-compatibility/2006" xmlns:a14="http://schemas.microsoft.com/office/drawing/2010/main">
        <mc:Choice Requires="a14">
          <p:sp>
            <p:nvSpPr>
              <p:cNvPr id="4" name="TextBox 3"/>
              <p:cNvSpPr txBox="1"/>
              <p:nvPr/>
            </p:nvSpPr>
            <p:spPr>
              <a:xfrm>
                <a:off x="1116022" y="3970938"/>
                <a:ext cx="1310487"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a:rPr lang="en-US" altLang="zh-CN" sz="1662" i="1">
                                    <a:latin typeface="Cambria Math"/>
                                  </a:rPr>
                                  <m:t>5</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16019" y="4016097"/>
                <a:ext cx="1419941" cy="276999"/>
              </a:xfrm>
              <a:prstGeom prst="rect">
                <a:avLst/>
              </a:prstGeom>
              <a:blipFill rotWithShape="1">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74020" y="3894283"/>
                <a:ext cx="354648"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𝑞</m:t>
                      </m:r>
                    </m:oMath>
                  </m:oMathPara>
                </a14:m>
                <a:endParaRPr lang="zh-CN" altLang="en-US" sz="1662" dirty="0">
                  <a:latin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674020" y="3933056"/>
                <a:ext cx="369588" cy="369332"/>
              </a:xfrm>
              <a:prstGeom prst="rect">
                <a:avLst/>
              </a:prstGeom>
              <a:blipFill rotWithShape="1">
                <a:blip r:embed="rId4"/>
                <a:stretch>
                  <a:fillRect b="-49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42</a:t>
            </a:fld>
            <a:endParaRPr lang="zh-CN" altLang="en-US" dirty="0">
              <a:latin typeface="Calibri"/>
            </a:endParaRPr>
          </a:p>
        </p:txBody>
      </p:sp>
      <p:sp>
        <p:nvSpPr>
          <p:cNvPr id="17" name="TextBox 16"/>
          <p:cNvSpPr txBox="1"/>
          <p:nvPr/>
        </p:nvSpPr>
        <p:spPr>
          <a:xfrm>
            <a:off x="1042568" y="2631376"/>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2166122" y="3096659"/>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0" name="TextBox 19"/>
          <p:cNvSpPr txBox="1"/>
          <p:nvPr/>
        </p:nvSpPr>
        <p:spPr>
          <a:xfrm>
            <a:off x="1762649" y="2963720"/>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
        <p:nvSpPr>
          <p:cNvPr id="18" name="TextBox 17"/>
          <p:cNvSpPr txBox="1"/>
          <p:nvPr/>
        </p:nvSpPr>
        <p:spPr>
          <a:xfrm>
            <a:off x="1432226" y="2963720"/>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1" name="Rectangle 14"/>
          <p:cNvSpPr>
            <a:spLocks noChangeArrowheads="1"/>
          </p:cNvSpPr>
          <p:nvPr/>
        </p:nvSpPr>
        <p:spPr bwMode="auto">
          <a:xfrm>
            <a:off x="5486400" y="3077308"/>
            <a:ext cx="2743200" cy="1899138"/>
          </a:xfrm>
          <a:prstGeom prst="rect">
            <a:avLst/>
          </a:prstGeom>
          <a:noFill/>
          <a:ln w="15875">
            <a:solidFill>
              <a:schemeClr val="tx1"/>
            </a:solidFill>
            <a:miter lim="800000"/>
            <a:headEnd type="none" w="sm" len="sm"/>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2" name="Oval 17"/>
          <p:cNvSpPr>
            <a:spLocks noChangeArrowheads="1"/>
          </p:cNvSpPr>
          <p:nvPr/>
        </p:nvSpPr>
        <p:spPr bwMode="auto">
          <a:xfrm>
            <a:off x="5791200" y="3991708"/>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3" name="Oval 18"/>
          <p:cNvSpPr>
            <a:spLocks noChangeArrowheads="1"/>
          </p:cNvSpPr>
          <p:nvPr/>
        </p:nvSpPr>
        <p:spPr bwMode="auto">
          <a:xfrm>
            <a:off x="6553200" y="3640016"/>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4" name="Oval 19"/>
          <p:cNvSpPr>
            <a:spLocks noChangeArrowheads="1"/>
          </p:cNvSpPr>
          <p:nvPr/>
        </p:nvSpPr>
        <p:spPr bwMode="auto">
          <a:xfrm>
            <a:off x="7010400" y="4343400"/>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5" name="Oval 20"/>
          <p:cNvSpPr>
            <a:spLocks noChangeArrowheads="1"/>
          </p:cNvSpPr>
          <p:nvPr/>
        </p:nvSpPr>
        <p:spPr bwMode="auto">
          <a:xfrm>
            <a:off x="7467600" y="3851031"/>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6" name="Line 22"/>
          <p:cNvSpPr>
            <a:spLocks noChangeShapeType="1"/>
          </p:cNvSpPr>
          <p:nvPr/>
        </p:nvSpPr>
        <p:spPr bwMode="auto">
          <a:xfrm flipV="1">
            <a:off x="5486400" y="4413738"/>
            <a:ext cx="838200" cy="562708"/>
          </a:xfrm>
          <a:prstGeom prst="line">
            <a:avLst/>
          </a:prstGeom>
          <a:noFill/>
          <a:ln w="38100">
            <a:solidFill>
              <a:srgbClr val="3399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7" name="Text Box 23"/>
          <p:cNvSpPr txBox="1">
            <a:spLocks noChangeArrowheads="1"/>
          </p:cNvSpPr>
          <p:nvPr/>
        </p:nvSpPr>
        <p:spPr bwMode="auto">
          <a:xfrm>
            <a:off x="6300654" y="4446787"/>
            <a:ext cx="461986"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585" i="1" dirty="0">
                <a:solidFill>
                  <a:srgbClr val="339933"/>
                </a:solidFill>
                <a:latin typeface="Cambria Math" pitchFamily="18" charset="0"/>
                <a:ea typeface="Cambria Math" pitchFamily="18" charset="0"/>
              </a:rPr>
              <a:t>v</a:t>
            </a:r>
            <a:r>
              <a:rPr lang="en-US" sz="2585" baseline="-25000" dirty="0">
                <a:solidFill>
                  <a:srgbClr val="339933"/>
                </a:solidFill>
                <a:latin typeface="Times New Roman" pitchFamily="18" charset="0"/>
              </a:rPr>
              <a:t>1</a:t>
            </a:r>
          </a:p>
        </p:txBody>
      </p:sp>
      <p:sp>
        <p:nvSpPr>
          <p:cNvPr id="28" name="Line 24"/>
          <p:cNvSpPr>
            <a:spLocks noChangeShapeType="1"/>
          </p:cNvSpPr>
          <p:nvPr/>
        </p:nvSpPr>
        <p:spPr bwMode="auto">
          <a:xfrm flipV="1">
            <a:off x="5486400" y="3429000"/>
            <a:ext cx="1752600" cy="1477108"/>
          </a:xfrm>
          <a:prstGeom prst="line">
            <a:avLst/>
          </a:prstGeom>
          <a:noFill/>
          <a:ln w="15875">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9" name="Text Box 25"/>
          <p:cNvSpPr txBox="1">
            <a:spLocks noChangeArrowheads="1"/>
          </p:cNvSpPr>
          <p:nvPr/>
        </p:nvSpPr>
        <p:spPr bwMode="auto">
          <a:xfrm>
            <a:off x="7292713" y="3068517"/>
            <a:ext cx="349776"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585">
                <a:solidFill>
                  <a:schemeClr val="accent1"/>
                </a:solidFill>
                <a:latin typeface="Times New Roman" pitchFamily="18" charset="0"/>
              </a:rPr>
              <a:t>q</a:t>
            </a:r>
          </a:p>
        </p:txBody>
      </p:sp>
      <p:sp>
        <p:nvSpPr>
          <p:cNvPr id="30" name="Line 26"/>
          <p:cNvSpPr>
            <a:spLocks noChangeShapeType="1"/>
          </p:cNvSpPr>
          <p:nvPr/>
        </p:nvSpPr>
        <p:spPr bwMode="auto">
          <a:xfrm rot="16200000" flipV="1">
            <a:off x="4794739" y="4284785"/>
            <a:ext cx="773723" cy="609600"/>
          </a:xfrm>
          <a:prstGeom prst="line">
            <a:avLst/>
          </a:prstGeom>
          <a:noFill/>
          <a:ln w="38100">
            <a:solidFill>
              <a:srgbClr val="3399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6" name="TextBox 5"/>
          <p:cNvSpPr txBox="1"/>
          <p:nvPr/>
        </p:nvSpPr>
        <p:spPr>
          <a:xfrm>
            <a:off x="674020" y="4686380"/>
            <a:ext cx="4202780" cy="1114921"/>
          </a:xfrm>
          <a:prstGeom prst="rect">
            <a:avLst/>
          </a:prstGeom>
          <a:noFill/>
        </p:spPr>
        <p:txBody>
          <a:bodyPr wrap="square" rtlCol="0">
            <a:spAutoFit/>
          </a:bodyPr>
          <a:lstStyle/>
          <a:p>
            <a:r>
              <a:rPr lang="en-US" sz="2215" dirty="0">
                <a:solidFill>
                  <a:srgbClr val="0000FF"/>
                </a:solidFill>
              </a:rPr>
              <a:t>Project into concept space:</a:t>
            </a:r>
          </a:p>
          <a:p>
            <a:r>
              <a:rPr lang="en-US" sz="2215" dirty="0">
                <a:solidFill>
                  <a:srgbClr val="0000FF"/>
                </a:solidFill>
              </a:rPr>
              <a:t>Inner product with each concept vector </a:t>
            </a:r>
            <a:r>
              <a:rPr lang="en-US" sz="2215" i="1" dirty="0">
                <a:solidFill>
                  <a:srgbClr val="0000FF"/>
                </a:solidFill>
                <a:latin typeface="Cambria Math" pitchFamily="18" charset="0"/>
                <a:ea typeface="Cambria Math" pitchFamily="18" charset="0"/>
              </a:rPr>
              <a:t>v</a:t>
            </a:r>
            <a:r>
              <a:rPr lang="en-US" sz="2215" i="1" baseline="-25000" dirty="0">
                <a:solidFill>
                  <a:srgbClr val="0000FF"/>
                </a:solidFill>
                <a:latin typeface="Cambria Math" pitchFamily="18" charset="0"/>
                <a:ea typeface="Cambria Math" pitchFamily="18" charset="0"/>
              </a:rPr>
              <a:t>i</a:t>
            </a:r>
            <a:endParaRPr lang="en-US" sz="2215" baseline="-25000" dirty="0">
              <a:solidFill>
                <a:srgbClr val="0000FF"/>
              </a:solidFill>
            </a:endParaRPr>
          </a:p>
        </p:txBody>
      </p:sp>
      <p:sp>
        <p:nvSpPr>
          <p:cNvPr id="31" name="Text Box 23"/>
          <p:cNvSpPr txBox="1">
            <a:spLocks noChangeArrowheads="1"/>
          </p:cNvSpPr>
          <p:nvPr/>
        </p:nvSpPr>
        <p:spPr bwMode="auto">
          <a:xfrm>
            <a:off x="4402792" y="3785391"/>
            <a:ext cx="461986"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585" i="1" dirty="0">
                <a:solidFill>
                  <a:srgbClr val="339933"/>
                </a:solidFill>
                <a:latin typeface="Cambria Math" pitchFamily="18" charset="0"/>
                <a:ea typeface="Cambria Math" pitchFamily="18" charset="0"/>
              </a:rPr>
              <a:t>v</a:t>
            </a:r>
            <a:r>
              <a:rPr lang="en-US" sz="2585" baseline="-25000" dirty="0">
                <a:solidFill>
                  <a:srgbClr val="339933"/>
                </a:solidFill>
                <a:latin typeface="Times New Roman" pitchFamily="18" charset="0"/>
              </a:rPr>
              <a:t>2</a:t>
            </a:r>
          </a:p>
        </p:txBody>
      </p:sp>
      <p:sp>
        <p:nvSpPr>
          <p:cNvPr id="12" name="Rectangle 11"/>
          <p:cNvSpPr/>
          <p:nvPr/>
        </p:nvSpPr>
        <p:spPr>
          <a:xfrm>
            <a:off x="7190580" y="3407648"/>
            <a:ext cx="45719" cy="87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Tree>
    <p:extLst>
      <p:ext uri="{BB962C8B-B14F-4D97-AF65-F5344CB8AC3E}">
        <p14:creationId xmlns:p14="http://schemas.microsoft.com/office/powerpoint/2010/main" val="20066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animBg="1"/>
      <p:bldP spid="29" grpId="0"/>
      <p:bldP spid="30" grpId="0" animBg="1"/>
      <p:bldP spid="6" grpId="0"/>
      <p:bldP spid="31" grpId="0"/>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CN" sz="2769" dirty="0">
                <a:latin typeface="Calibri"/>
              </a:rPr>
              <a:t>Q: Find users that like “</a:t>
            </a:r>
            <a:r>
              <a:rPr lang="en-US" sz="2769" dirty="0">
                <a:solidFill>
                  <a:schemeClr val="accent6">
                    <a:lumMod val="50000"/>
                  </a:schemeClr>
                </a:solidFill>
              </a:rPr>
              <a:t>The Avengers</a:t>
            </a:r>
            <a:r>
              <a:rPr lang="en-US" altLang="zh-CN" sz="2769" dirty="0">
                <a:latin typeface="Calibri"/>
              </a:rPr>
              <a:t>”</a:t>
            </a:r>
          </a:p>
          <a:p>
            <a:r>
              <a:rPr lang="en-US" altLang="zh-CN" sz="2769" dirty="0">
                <a:solidFill>
                  <a:srgbClr val="0000FF"/>
                </a:solidFill>
                <a:latin typeface="Calibri"/>
              </a:rPr>
              <a:t>A: Map query into a “concept space” – how?</a:t>
            </a: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p:txBody>
      </p:sp>
      <p:sp>
        <p:nvSpPr>
          <p:cNvPr id="2" name="Title 1"/>
          <p:cNvSpPr>
            <a:spLocks noGrp="1"/>
          </p:cNvSpPr>
          <p:nvPr>
            <p:ph type="title"/>
          </p:nvPr>
        </p:nvSpPr>
        <p:spPr/>
        <p:txBody>
          <a:bodyPr/>
          <a:lstStyle/>
          <a:p>
            <a:r>
              <a:rPr lang="en-US" altLang="zh-CN" dirty="0" smtClean="0">
                <a:latin typeface="Calibri"/>
              </a:rPr>
              <a:t>Case Study: How to Query?</a:t>
            </a:r>
            <a:endParaRPr lang="zh-CN" altLang="en-US" dirty="0">
              <a:latin typeface="Calibri"/>
            </a:endParaRPr>
          </a:p>
        </p:txBody>
      </p:sp>
      <mc:AlternateContent xmlns:mc="http://schemas.openxmlformats.org/markup-compatibility/2006" xmlns:a14="http://schemas.microsoft.com/office/drawing/2010/main">
        <mc:Choice Requires="a14">
          <p:sp>
            <p:nvSpPr>
              <p:cNvPr id="4" name="TextBox 3"/>
              <p:cNvSpPr txBox="1"/>
              <p:nvPr/>
            </p:nvSpPr>
            <p:spPr>
              <a:xfrm>
                <a:off x="1116022" y="3970938"/>
                <a:ext cx="1310487"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a:rPr lang="en-US" altLang="zh-CN" sz="1662" i="1">
                                    <a:latin typeface="Cambria Math"/>
                                  </a:rPr>
                                  <m:t>5</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16019" y="4016097"/>
                <a:ext cx="1419941" cy="276999"/>
              </a:xfrm>
              <a:prstGeom prst="rect">
                <a:avLst/>
              </a:prstGeom>
              <a:blipFill rotWithShape="1">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74020" y="3894283"/>
                <a:ext cx="354648"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𝑞</m:t>
                      </m:r>
                    </m:oMath>
                  </m:oMathPara>
                </a14:m>
                <a:endParaRPr lang="zh-CN" altLang="en-US" sz="1662" dirty="0">
                  <a:latin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674020" y="3933056"/>
                <a:ext cx="369588" cy="369332"/>
              </a:xfrm>
              <a:prstGeom prst="rect">
                <a:avLst/>
              </a:prstGeom>
              <a:blipFill rotWithShape="1">
                <a:blip r:embed="rId4"/>
                <a:stretch>
                  <a:fillRect b="-49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43</a:t>
            </a:fld>
            <a:endParaRPr lang="zh-CN" altLang="en-US" dirty="0">
              <a:latin typeface="Calibri"/>
            </a:endParaRPr>
          </a:p>
        </p:txBody>
      </p:sp>
      <p:sp>
        <p:nvSpPr>
          <p:cNvPr id="17" name="TextBox 16"/>
          <p:cNvSpPr txBox="1"/>
          <p:nvPr/>
        </p:nvSpPr>
        <p:spPr>
          <a:xfrm>
            <a:off x="1042568" y="2631376"/>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2166122" y="3096659"/>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0" name="TextBox 19"/>
          <p:cNvSpPr txBox="1"/>
          <p:nvPr/>
        </p:nvSpPr>
        <p:spPr>
          <a:xfrm>
            <a:off x="1762649" y="2963720"/>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
        <p:nvSpPr>
          <p:cNvPr id="18" name="TextBox 17"/>
          <p:cNvSpPr txBox="1"/>
          <p:nvPr/>
        </p:nvSpPr>
        <p:spPr>
          <a:xfrm>
            <a:off x="1432226" y="2963720"/>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1" name="Rectangle 14"/>
          <p:cNvSpPr>
            <a:spLocks noChangeArrowheads="1"/>
          </p:cNvSpPr>
          <p:nvPr/>
        </p:nvSpPr>
        <p:spPr bwMode="auto">
          <a:xfrm>
            <a:off x="5486400" y="3077308"/>
            <a:ext cx="2743200" cy="1899138"/>
          </a:xfrm>
          <a:prstGeom prst="rect">
            <a:avLst/>
          </a:prstGeom>
          <a:noFill/>
          <a:ln w="15875">
            <a:solidFill>
              <a:schemeClr val="tx1"/>
            </a:solidFill>
            <a:miter lim="800000"/>
            <a:headEnd type="none" w="sm" len="sm"/>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2" name="Oval 17"/>
          <p:cNvSpPr>
            <a:spLocks noChangeArrowheads="1"/>
          </p:cNvSpPr>
          <p:nvPr/>
        </p:nvSpPr>
        <p:spPr bwMode="auto">
          <a:xfrm>
            <a:off x="5791200" y="3991708"/>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3" name="Oval 18"/>
          <p:cNvSpPr>
            <a:spLocks noChangeArrowheads="1"/>
          </p:cNvSpPr>
          <p:nvPr/>
        </p:nvSpPr>
        <p:spPr bwMode="auto">
          <a:xfrm>
            <a:off x="6553200" y="3640016"/>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4" name="Oval 19"/>
          <p:cNvSpPr>
            <a:spLocks noChangeArrowheads="1"/>
          </p:cNvSpPr>
          <p:nvPr/>
        </p:nvSpPr>
        <p:spPr bwMode="auto">
          <a:xfrm>
            <a:off x="7010400" y="4343400"/>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5" name="Oval 20"/>
          <p:cNvSpPr>
            <a:spLocks noChangeArrowheads="1"/>
          </p:cNvSpPr>
          <p:nvPr/>
        </p:nvSpPr>
        <p:spPr bwMode="auto">
          <a:xfrm>
            <a:off x="7467600" y="3851031"/>
            <a:ext cx="76200" cy="70338"/>
          </a:xfrm>
          <a:prstGeom prst="ellipse">
            <a:avLst/>
          </a:prstGeom>
          <a:solidFill>
            <a:schemeClr val="tx1"/>
          </a:solidFill>
          <a:ln w="158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6" name="Line 22"/>
          <p:cNvSpPr>
            <a:spLocks noChangeShapeType="1"/>
          </p:cNvSpPr>
          <p:nvPr/>
        </p:nvSpPr>
        <p:spPr bwMode="auto">
          <a:xfrm flipV="1">
            <a:off x="5486400" y="4413738"/>
            <a:ext cx="838200" cy="562708"/>
          </a:xfrm>
          <a:prstGeom prst="line">
            <a:avLst/>
          </a:prstGeom>
          <a:noFill/>
          <a:ln w="38100">
            <a:solidFill>
              <a:srgbClr val="3399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7" name="Text Box 23"/>
          <p:cNvSpPr txBox="1">
            <a:spLocks noChangeArrowheads="1"/>
          </p:cNvSpPr>
          <p:nvPr/>
        </p:nvSpPr>
        <p:spPr bwMode="auto">
          <a:xfrm>
            <a:off x="6300654" y="4446787"/>
            <a:ext cx="461986"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585" i="1" dirty="0">
                <a:solidFill>
                  <a:srgbClr val="339933"/>
                </a:solidFill>
                <a:latin typeface="Cambria Math" pitchFamily="18" charset="0"/>
                <a:ea typeface="Cambria Math" pitchFamily="18" charset="0"/>
              </a:rPr>
              <a:t>v</a:t>
            </a:r>
            <a:r>
              <a:rPr lang="en-US" sz="2585" baseline="-25000" dirty="0">
                <a:solidFill>
                  <a:srgbClr val="339933"/>
                </a:solidFill>
                <a:latin typeface="Times New Roman" pitchFamily="18" charset="0"/>
              </a:rPr>
              <a:t>1</a:t>
            </a:r>
          </a:p>
        </p:txBody>
      </p:sp>
      <p:sp>
        <p:nvSpPr>
          <p:cNvPr id="28" name="Line 24"/>
          <p:cNvSpPr>
            <a:spLocks noChangeShapeType="1"/>
          </p:cNvSpPr>
          <p:nvPr/>
        </p:nvSpPr>
        <p:spPr bwMode="auto">
          <a:xfrm flipV="1">
            <a:off x="5486400" y="3429000"/>
            <a:ext cx="1752600" cy="1477108"/>
          </a:xfrm>
          <a:prstGeom prst="line">
            <a:avLst/>
          </a:prstGeom>
          <a:noFill/>
          <a:ln w="15875">
            <a:solidFill>
              <a:schemeClr val="accent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29" name="Text Box 25"/>
          <p:cNvSpPr txBox="1">
            <a:spLocks noChangeArrowheads="1"/>
          </p:cNvSpPr>
          <p:nvPr/>
        </p:nvSpPr>
        <p:spPr bwMode="auto">
          <a:xfrm>
            <a:off x="7292713" y="3068517"/>
            <a:ext cx="349776"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585">
                <a:solidFill>
                  <a:schemeClr val="accent1"/>
                </a:solidFill>
                <a:latin typeface="Times New Roman" pitchFamily="18" charset="0"/>
              </a:rPr>
              <a:t>q</a:t>
            </a:r>
          </a:p>
        </p:txBody>
      </p:sp>
      <p:sp>
        <p:nvSpPr>
          <p:cNvPr id="30" name="Line 26"/>
          <p:cNvSpPr>
            <a:spLocks noChangeShapeType="1"/>
          </p:cNvSpPr>
          <p:nvPr/>
        </p:nvSpPr>
        <p:spPr bwMode="auto">
          <a:xfrm rot="16200000" flipV="1">
            <a:off x="4794739" y="4284785"/>
            <a:ext cx="773723" cy="609600"/>
          </a:xfrm>
          <a:prstGeom prst="line">
            <a:avLst/>
          </a:prstGeom>
          <a:noFill/>
          <a:ln w="38100">
            <a:solidFill>
              <a:srgbClr val="3399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6" name="TextBox 5"/>
          <p:cNvSpPr txBox="1"/>
          <p:nvPr/>
        </p:nvSpPr>
        <p:spPr>
          <a:xfrm>
            <a:off x="674020" y="4686380"/>
            <a:ext cx="4202780" cy="1114921"/>
          </a:xfrm>
          <a:prstGeom prst="rect">
            <a:avLst/>
          </a:prstGeom>
          <a:noFill/>
        </p:spPr>
        <p:txBody>
          <a:bodyPr wrap="square" rtlCol="0">
            <a:spAutoFit/>
          </a:bodyPr>
          <a:lstStyle/>
          <a:p>
            <a:r>
              <a:rPr lang="en-US" sz="2215" dirty="0">
                <a:solidFill>
                  <a:srgbClr val="0000FF"/>
                </a:solidFill>
              </a:rPr>
              <a:t>Project into concept space:</a:t>
            </a:r>
          </a:p>
          <a:p>
            <a:r>
              <a:rPr lang="en-US" sz="2215" dirty="0">
                <a:solidFill>
                  <a:srgbClr val="0000FF"/>
                </a:solidFill>
              </a:rPr>
              <a:t>Inner product with each concept vector </a:t>
            </a:r>
            <a:r>
              <a:rPr lang="en-US" sz="2215" i="1" dirty="0">
                <a:solidFill>
                  <a:srgbClr val="0000FF"/>
                </a:solidFill>
                <a:latin typeface="Cambria Math" pitchFamily="18" charset="0"/>
                <a:ea typeface="Cambria Math" pitchFamily="18" charset="0"/>
              </a:rPr>
              <a:t>v</a:t>
            </a:r>
            <a:r>
              <a:rPr lang="en-US" sz="2215" i="1" baseline="-25000" dirty="0">
                <a:solidFill>
                  <a:srgbClr val="0000FF"/>
                </a:solidFill>
                <a:latin typeface="Cambria Math" pitchFamily="18" charset="0"/>
                <a:ea typeface="Cambria Math" pitchFamily="18" charset="0"/>
              </a:rPr>
              <a:t>i</a:t>
            </a:r>
            <a:endParaRPr lang="en-US" sz="2215" baseline="-25000" dirty="0">
              <a:solidFill>
                <a:srgbClr val="0000FF"/>
              </a:solidFill>
            </a:endParaRPr>
          </a:p>
        </p:txBody>
      </p:sp>
      <p:sp>
        <p:nvSpPr>
          <p:cNvPr id="31" name="Text Box 23"/>
          <p:cNvSpPr txBox="1">
            <a:spLocks noChangeArrowheads="1"/>
          </p:cNvSpPr>
          <p:nvPr/>
        </p:nvSpPr>
        <p:spPr bwMode="auto">
          <a:xfrm>
            <a:off x="4402792" y="3785391"/>
            <a:ext cx="461986"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585" i="1" dirty="0">
                <a:solidFill>
                  <a:srgbClr val="339933"/>
                </a:solidFill>
                <a:latin typeface="Cambria Math" pitchFamily="18" charset="0"/>
                <a:ea typeface="Cambria Math" pitchFamily="18" charset="0"/>
              </a:rPr>
              <a:t>v</a:t>
            </a:r>
            <a:r>
              <a:rPr lang="en-US" sz="2585" baseline="-25000" dirty="0">
                <a:solidFill>
                  <a:srgbClr val="339933"/>
                </a:solidFill>
                <a:latin typeface="Times New Roman" pitchFamily="18" charset="0"/>
              </a:rPr>
              <a:t>2</a:t>
            </a:r>
          </a:p>
        </p:txBody>
      </p:sp>
      <p:cxnSp>
        <p:nvCxnSpPr>
          <p:cNvPr id="9" name="Straight Connector 8"/>
          <p:cNvCxnSpPr>
            <a:stCxn id="26" idx="0"/>
          </p:cNvCxnSpPr>
          <p:nvPr/>
        </p:nvCxnSpPr>
        <p:spPr>
          <a:xfrm flipV="1">
            <a:off x="5486402" y="3308109"/>
            <a:ext cx="2397968" cy="1668341"/>
          </a:xfrm>
          <a:prstGeom prst="line">
            <a:avLst/>
          </a:prstGeom>
          <a:ln w="19050">
            <a:solidFill>
              <a:srgbClr val="339933"/>
            </a:solidFill>
          </a:ln>
        </p:spPr>
        <p:style>
          <a:lnRef idx="1">
            <a:schemeClr val="accent1"/>
          </a:lnRef>
          <a:fillRef idx="0">
            <a:schemeClr val="accent1"/>
          </a:fillRef>
          <a:effectRef idx="0">
            <a:schemeClr val="accent1"/>
          </a:effectRef>
          <a:fontRef idx="minor">
            <a:schemeClr val="tx1"/>
          </a:fontRef>
        </p:style>
      </p:cxnSp>
      <p:sp>
        <p:nvSpPr>
          <p:cNvPr id="40" name="Line 26"/>
          <p:cNvSpPr>
            <a:spLocks noChangeShapeType="1"/>
          </p:cNvSpPr>
          <p:nvPr/>
        </p:nvSpPr>
        <p:spPr bwMode="auto">
          <a:xfrm rot="16200000" flipV="1">
            <a:off x="7208612" y="3427115"/>
            <a:ext cx="224828" cy="228600"/>
          </a:xfrm>
          <a:prstGeom prst="line">
            <a:avLst/>
          </a:prstGeom>
          <a:noFill/>
          <a:ln w="19050">
            <a:solidFill>
              <a:srgbClr val="339933"/>
            </a:solidFill>
            <a:round/>
            <a:headEnd type="none" w="sm" len="sm"/>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43" name="Rectangle 42"/>
          <p:cNvSpPr/>
          <p:nvPr/>
        </p:nvSpPr>
        <p:spPr>
          <a:xfrm>
            <a:off x="7190580" y="3407648"/>
            <a:ext cx="45719" cy="87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46" name="Straight Connector 45"/>
          <p:cNvCxnSpPr/>
          <p:nvPr/>
        </p:nvCxnSpPr>
        <p:spPr>
          <a:xfrm flipV="1">
            <a:off x="6012162" y="4226627"/>
            <a:ext cx="1818828" cy="1215746"/>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164288" y="4625441"/>
            <a:ext cx="881090" cy="348109"/>
          </a:xfrm>
          <a:prstGeom prst="rect">
            <a:avLst/>
          </a:prstGeom>
          <a:noFill/>
        </p:spPr>
        <p:txBody>
          <a:bodyPr wrap="square" rtlCol="0">
            <a:spAutoFit/>
          </a:bodyPr>
          <a:lstStyle/>
          <a:p>
            <a:pPr algn="ctr"/>
            <a:r>
              <a:rPr lang="en-US" sz="1662" i="1" dirty="0">
                <a:latin typeface="Cambria Math" pitchFamily="18" charset="0"/>
                <a:ea typeface="Cambria Math" pitchFamily="18" charset="0"/>
              </a:rPr>
              <a:t>q*v</a:t>
            </a:r>
            <a:r>
              <a:rPr lang="en-US" sz="1662" baseline="-25000" dirty="0">
                <a:latin typeface="Times New Roman" pitchFamily="18" charset="0"/>
              </a:rPr>
              <a:t>1</a:t>
            </a:r>
          </a:p>
        </p:txBody>
      </p:sp>
    </p:spTree>
    <p:extLst>
      <p:ext uri="{BB962C8B-B14F-4D97-AF65-F5344CB8AC3E}">
        <p14:creationId xmlns:p14="http://schemas.microsoft.com/office/powerpoint/2010/main" val="1497163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CN" dirty="0"/>
              <a:t>Compactly, we have</a:t>
            </a:r>
          </a:p>
          <a:p>
            <a:pPr lvl="1"/>
            <a:r>
              <a:rPr lang="zh-CN" altLang="en-US" dirty="0" smtClean="0">
                <a:solidFill>
                  <a:srgbClr val="0000FF"/>
                </a:solidFill>
                <a:latin typeface="Cambria Math" pitchFamily="18" charset="0"/>
              </a:rPr>
              <a:t>𝑞</a:t>
            </a:r>
            <a:r>
              <a:rPr lang="zh-CN" altLang="en-US" baseline="-25000" dirty="0" smtClean="0">
                <a:solidFill>
                  <a:srgbClr val="0000FF"/>
                </a:solidFill>
                <a:latin typeface="Cambria Math" pitchFamily="18" charset="0"/>
              </a:rPr>
              <a:t>𝑐</a:t>
            </a:r>
            <a:r>
              <a:rPr lang="en-US" altLang="zh-CN" dirty="0">
                <a:solidFill>
                  <a:srgbClr val="0000FF"/>
                </a:solidFill>
                <a:latin typeface="Cambria Math" pitchFamily="18" charset="0"/>
                <a:ea typeface="Cambria Math" pitchFamily="18" charset="0"/>
              </a:rPr>
              <a:t>=</a:t>
            </a:r>
            <a:r>
              <a:rPr lang="zh-CN" altLang="en-US" dirty="0">
                <a:solidFill>
                  <a:srgbClr val="0000FF"/>
                </a:solidFill>
                <a:latin typeface="Cambria Math" pitchFamily="18" charset="0"/>
              </a:rPr>
              <a:t>𝑞𝑉</a:t>
            </a: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p:txBody>
      </p:sp>
      <p:sp>
        <p:nvSpPr>
          <p:cNvPr id="2" name="Title 1"/>
          <p:cNvSpPr>
            <a:spLocks noGrp="1"/>
          </p:cNvSpPr>
          <p:nvPr>
            <p:ph type="title"/>
          </p:nvPr>
        </p:nvSpPr>
        <p:spPr/>
        <p:txBody>
          <a:bodyPr/>
          <a:lstStyle/>
          <a:p>
            <a:r>
              <a:rPr lang="en-US" altLang="zh-CN" dirty="0" smtClean="0">
                <a:latin typeface="Calibri"/>
              </a:rPr>
              <a:t>Case Study: How to Query?</a:t>
            </a:r>
            <a:endParaRPr lang="zh-CN" altLang="en-US" dirty="0">
              <a:latin typeface="Calibri"/>
            </a:endParaRPr>
          </a:p>
        </p:txBody>
      </p:sp>
      <mc:AlternateContent xmlns:mc="http://schemas.openxmlformats.org/markup-compatibility/2006" xmlns:a14="http://schemas.microsoft.com/office/drawing/2010/main">
        <mc:Choice Requires="a14">
          <p:sp>
            <p:nvSpPr>
              <p:cNvPr id="4" name="TextBox 3"/>
              <p:cNvSpPr txBox="1"/>
              <p:nvPr/>
            </p:nvSpPr>
            <p:spPr>
              <a:xfrm>
                <a:off x="1116022" y="4659482"/>
                <a:ext cx="1310487"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a:rPr lang="en-US" altLang="zh-CN" sz="1662" i="1">
                                    <a:latin typeface="Cambria Math"/>
                                  </a:rPr>
                                  <m:t>5</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16019" y="4762019"/>
                <a:ext cx="1419941" cy="276999"/>
              </a:xfrm>
              <a:prstGeom prst="rect">
                <a:avLst/>
              </a:prstGeom>
              <a:blipFill rotWithShape="1">
                <a:blip r:embed="rId3"/>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67766" y="4659482"/>
                <a:ext cx="13672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2"/>
                                    <m:mcJc m:val="center"/>
                                  </m:mcPr>
                                </m:mc>
                              </m:mcs>
                              <m:ctrlPr>
                                <a:rPr lang="en-US" altLang="zh-CN" sz="1662" i="1">
                                  <a:latin typeface="Cambria Math" panose="02040503050406030204" pitchFamily="18" charset="0"/>
                                </a:rPr>
                              </m:ctrlPr>
                            </m:mPr>
                            <m:mr>
                              <m:e>
                                <m:r>
                                  <m:rPr>
                                    <m:brk m:alnAt="7"/>
                                  </m:rP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9</m:t>
                                </m:r>
                                <m:r>
                                  <a:rPr lang="en-US" altLang="zh-CN" sz="1662" i="1">
                                    <a:latin typeface="Cambria Math" panose="02040503050406030204" pitchFamily="18" charset="0"/>
                                  </a:rPr>
                                  <m:t>5</m:t>
                                </m:r>
                              </m:e>
                              <m:e>
                                <m:r>
                                  <a:rPr lang="en-US" altLang="zh-CN" sz="1662" i="1">
                                    <a:latin typeface="Cambria Math" panose="02040503050406030204" pitchFamily="18" charset="0"/>
                                  </a:rPr>
                                  <m:t>−0.</m:t>
                                </m:r>
                                <m:r>
                                  <a:rPr lang="en-US" altLang="zh-CN" sz="1662" i="1">
                                    <a:latin typeface="Cambria Math"/>
                                  </a:rPr>
                                  <m:t>5</m:t>
                                </m:r>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567763" y="4762019"/>
                <a:ext cx="1484061" cy="276999"/>
              </a:xfrm>
              <a:prstGeom prst="rect">
                <a:avLst/>
              </a:prstGeom>
              <a:blipFill rotWithShape="1">
                <a:blip r:embed="rId4"/>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98671" y="4283906"/>
                <a:ext cx="1433085" cy="942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2"/>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0.59</m:t>
                                </m:r>
                              </m:e>
                              <m:e>
                                <m:r>
                                  <a:rPr lang="en-US" altLang="zh-CN" sz="1662" i="1">
                                    <a:latin typeface="Cambria Math" panose="02040503050406030204" pitchFamily="18" charset="0"/>
                                  </a:rPr>
                                  <m:t>−0.10</m:t>
                                </m:r>
                              </m:e>
                            </m:mr>
                            <m:mr>
                              <m:e>
                                <m:r>
                                  <a:rPr lang="en-US" altLang="zh-CN" sz="1662" i="1">
                                    <a:latin typeface="Cambria Math" panose="02040503050406030204" pitchFamily="18" charset="0"/>
                                  </a:rPr>
                                  <m:t>0.54</m:t>
                                </m:r>
                              </m:e>
                              <m:e>
                                <m:r>
                                  <a:rPr lang="en-US" altLang="zh-CN" sz="1662" i="1">
                                    <a:latin typeface="Cambria Math" panose="02040503050406030204" pitchFamily="18" charset="0"/>
                                  </a:rPr>
                                  <m:t>0.</m:t>
                                </m:r>
                                <m:r>
                                  <a:rPr lang="en-US" altLang="zh-CN" sz="1662" i="1">
                                    <a:latin typeface="Cambria Math"/>
                                  </a:rPr>
                                  <m:t>1</m:t>
                                </m:r>
                                <m:r>
                                  <a:rPr lang="en-US" altLang="zh-CN" sz="1662" i="1">
                                    <a:latin typeface="Cambria Math" panose="02040503050406030204" pitchFamily="18" charset="0"/>
                                  </a:rPr>
                                  <m:t>2</m:t>
                                </m:r>
                              </m:e>
                            </m:mr>
                            <m:mr>
                              <m:e>
                                <m:r>
                                  <a:rPr lang="en-US" altLang="zh-CN" sz="1662" i="1">
                                    <a:latin typeface="Cambria Math" panose="02040503050406030204" pitchFamily="18" charset="0"/>
                                  </a:rPr>
                                  <m:t>0.59</m:t>
                                </m:r>
                              </m:e>
                              <m:e>
                                <m:r>
                                  <a:rPr lang="en-US" altLang="zh-CN" sz="1662" i="1">
                                    <a:latin typeface="Cambria Math" panose="02040503050406030204" pitchFamily="18" charset="0"/>
                                  </a:rPr>
                                  <m:t>−0.10</m:t>
                                </m:r>
                              </m:e>
                            </m:mr>
                            <m:mr>
                              <m:e>
                                <m:r>
                                  <a:rPr lang="en-US" altLang="zh-CN" sz="1662" i="1">
                                    <a:latin typeface="Cambria Math" panose="02040503050406030204" pitchFamily="18" charset="0"/>
                                  </a:rPr>
                                  <m:t>0. 05</m:t>
                                </m:r>
                              </m:e>
                              <m:e>
                                <m:r>
                                  <a:rPr lang="en-US" altLang="zh-CN" sz="1662" i="1">
                                    <a:latin typeface="Cambria Math" panose="02040503050406030204" pitchFamily="18" charset="0"/>
                                  </a:rPr>
                                  <m:t>0.98</m:t>
                                </m:r>
                              </m:e>
                            </m:mr>
                          </m:m>
                        </m:e>
                      </m:d>
                    </m:oMath>
                  </m:oMathPara>
                </a14:m>
                <a:endParaRPr lang="zh-CN" altLang="en-US" sz="1662" dirty="0">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98668" y="4355148"/>
                <a:ext cx="1555489" cy="1020472"/>
              </a:xfrm>
              <a:prstGeom prst="rect">
                <a:avLst/>
              </a:prstGeom>
              <a:blipFill rotWithShape="1">
                <a:blip r:embed="rId5"/>
                <a:stretch>
                  <a:fillRect/>
                </a:stretch>
              </a:blipFill>
            </p:spPr>
            <p:txBody>
              <a:bodyPr/>
              <a:lstStyle/>
              <a:p>
                <a:r>
                  <a:rPr lang="en-US">
                    <a:noFill/>
                  </a:rPr>
                  <a:t> </a:t>
                </a:r>
              </a:p>
            </p:txBody>
          </p:sp>
        </mc:Fallback>
      </mc:AlternateContent>
      <p:sp>
        <p:nvSpPr>
          <p:cNvPr id="15" name="Rectangle 14"/>
          <p:cNvSpPr/>
          <p:nvPr/>
        </p:nvSpPr>
        <p:spPr>
          <a:xfrm>
            <a:off x="4932040" y="4616864"/>
            <a:ext cx="290464" cy="348109"/>
          </a:xfrm>
          <a:prstGeom prst="rect">
            <a:avLst/>
          </a:prstGeom>
        </p:spPr>
        <p:txBody>
          <a:bodyPr wrap="none">
            <a:spAutoFit/>
          </a:bodyPr>
          <a:lstStyle/>
          <a:p>
            <a:r>
              <a:rPr lang="en-US" altLang="zh-CN" sz="1662" dirty="0">
                <a:latin typeface="Calibri"/>
              </a:rPr>
              <a:t>=</a:t>
            </a:r>
            <a:endParaRPr lang="zh-CN" altLang="en-US" sz="1662" dirty="0">
              <a:latin typeface="Calibri"/>
            </a:endParaRPr>
          </a:p>
        </p:txBody>
      </p:sp>
      <mc:AlternateContent xmlns:mc="http://schemas.openxmlformats.org/markup-compatibility/2006" xmlns:a14="http://schemas.microsoft.com/office/drawing/2010/main">
        <mc:Choice Requires="a14">
          <p:sp>
            <p:nvSpPr>
              <p:cNvPr id="8" name="Rectangle 7"/>
              <p:cNvSpPr/>
              <p:nvPr/>
            </p:nvSpPr>
            <p:spPr>
              <a:xfrm>
                <a:off x="674020" y="4594110"/>
                <a:ext cx="354648"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𝑞</m:t>
                      </m:r>
                    </m:oMath>
                  </m:oMathPara>
                </a14:m>
                <a:endParaRPr lang="zh-CN" altLang="en-US" sz="1662" dirty="0">
                  <a:latin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674020" y="4691202"/>
                <a:ext cx="369588" cy="369332"/>
              </a:xfrm>
              <a:prstGeom prst="rect">
                <a:avLst/>
              </a:prstGeom>
              <a:blipFill rotWithShape="1">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915819" y="5362307"/>
                <a:ext cx="2016224" cy="603883"/>
              </a:xfrm>
              <a:prstGeom prst="rect">
                <a:avLst/>
              </a:prstGeom>
            </p:spPr>
            <p:txBody>
              <a:bodyPr wrap="square">
                <a:spAutoFit/>
              </a:bodyPr>
              <a:lstStyle/>
              <a:p>
                <a:r>
                  <a:rPr lang="en-US" altLang="zh-CN" sz="1662" dirty="0"/>
                  <a:t>movie-to-concept </a:t>
                </a:r>
              </a:p>
              <a:p>
                <a:r>
                  <a:rPr lang="en-US" altLang="zh-CN" sz="1662" dirty="0"/>
                  <a:t>similarities (</a:t>
                </a:r>
                <a14:m>
                  <m:oMath xmlns:m="http://schemas.openxmlformats.org/officeDocument/2006/math">
                    <m:r>
                      <a:rPr lang="en-US" altLang="zh-CN" sz="1662" i="1">
                        <a:latin typeface="Cambria Math" panose="02040503050406030204" pitchFamily="18" charset="0"/>
                      </a:rPr>
                      <m:t>𝑉</m:t>
                    </m:r>
                  </m:oMath>
                </a14:m>
                <a:r>
                  <a:rPr lang="en-US" altLang="zh-CN" sz="1662" dirty="0"/>
                  <a:t>)</a:t>
                </a:r>
                <a:endParaRPr lang="zh-CN" altLang="en-US" sz="1662" dirty="0">
                  <a:latin typeface="Calibri"/>
                </a:endParaRPr>
              </a:p>
            </p:txBody>
          </p:sp>
        </mc:Choice>
        <mc:Fallback xmlns="">
          <p:sp>
            <p:nvSpPr>
              <p:cNvPr id="9" name="Rectangle 8"/>
              <p:cNvSpPr>
                <a:spLocks noRot="1" noChangeAspect="1" noMove="1" noResize="1" noEditPoints="1" noAdjustHandles="1" noChangeArrowheads="1" noChangeShapeType="1" noTextEdit="1"/>
              </p:cNvSpPr>
              <p:nvPr/>
            </p:nvSpPr>
            <p:spPr>
              <a:xfrm>
                <a:off x="2915816" y="5523412"/>
                <a:ext cx="2016224" cy="646331"/>
              </a:xfrm>
              <a:prstGeom prst="rect">
                <a:avLst/>
              </a:prstGeom>
              <a:blipFill rotWithShape="1">
                <a:blip r:embed="rId7"/>
                <a:stretch>
                  <a:fillRect l="-2417" t="-4717" b="-14151"/>
                </a:stretch>
              </a:blipFill>
            </p:spPr>
            <p:txBody>
              <a:bodyPr/>
              <a:lstStyle/>
              <a:p>
                <a:r>
                  <a:rPr lang="en-US">
                    <a:noFill/>
                  </a:rPr>
                  <a:t> </a:t>
                </a:r>
              </a:p>
            </p:txBody>
          </p:sp>
        </mc:Fallback>
      </mc:AlternateContent>
      <p:sp>
        <p:nvSpPr>
          <p:cNvPr id="16" name="TextBox 15"/>
          <p:cNvSpPr txBox="1"/>
          <p:nvPr/>
        </p:nvSpPr>
        <p:spPr>
          <a:xfrm>
            <a:off x="5232122" y="3619830"/>
            <a:ext cx="1716142"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44</a:t>
            </a:fld>
            <a:endParaRPr lang="zh-CN" altLang="en-US">
              <a:latin typeface="Calibri"/>
            </a:endParaRPr>
          </a:p>
        </p:txBody>
      </p:sp>
      <p:sp>
        <p:nvSpPr>
          <p:cNvPr id="17" name="TextBox 16"/>
          <p:cNvSpPr txBox="1"/>
          <p:nvPr/>
        </p:nvSpPr>
        <p:spPr>
          <a:xfrm>
            <a:off x="1042568" y="3287487"/>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2166122" y="3752771"/>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0" name="TextBox 19"/>
          <p:cNvSpPr txBox="1"/>
          <p:nvPr/>
        </p:nvSpPr>
        <p:spPr>
          <a:xfrm>
            <a:off x="1762649" y="3619833"/>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
        <p:nvSpPr>
          <p:cNvPr id="18" name="TextBox 17"/>
          <p:cNvSpPr txBox="1"/>
          <p:nvPr/>
        </p:nvSpPr>
        <p:spPr>
          <a:xfrm>
            <a:off x="1432226" y="3619833"/>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1" name="TextBox 20"/>
          <p:cNvSpPr txBox="1"/>
          <p:nvPr/>
        </p:nvSpPr>
        <p:spPr>
          <a:xfrm>
            <a:off x="2627786" y="4616864"/>
            <a:ext cx="288032" cy="348109"/>
          </a:xfrm>
          <a:prstGeom prst="rect">
            <a:avLst/>
          </a:prstGeom>
          <a:noFill/>
        </p:spPr>
        <p:txBody>
          <a:bodyPr wrap="square" rtlCol="0">
            <a:spAutoFit/>
          </a:bodyPr>
          <a:lstStyle/>
          <a:p>
            <a:r>
              <a:rPr lang="en-US" sz="1662" dirty="0"/>
              <a:t>X</a:t>
            </a:r>
          </a:p>
        </p:txBody>
      </p:sp>
      <p:cxnSp>
        <p:nvCxnSpPr>
          <p:cNvPr id="22" name="Straight Arrow Connector 21"/>
          <p:cNvCxnSpPr/>
          <p:nvPr/>
        </p:nvCxnSpPr>
        <p:spPr>
          <a:xfrm>
            <a:off x="5940155" y="4100414"/>
            <a:ext cx="1" cy="620445"/>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38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CN" dirty="0" smtClean="0"/>
              <a:t>How would the user </a:t>
            </a:r>
            <a:r>
              <a:rPr lang="en-US" altLang="zh-CN" i="1" dirty="0" smtClean="0"/>
              <a:t>d</a:t>
            </a:r>
            <a:r>
              <a:rPr lang="en-US" altLang="zh-CN" dirty="0" smtClean="0"/>
              <a:t> that rated (‘Star Wars’, ‘Matrix’)  be handled?</a:t>
            </a:r>
            <a:endParaRPr lang="en-US" altLang="zh-CN" dirty="0"/>
          </a:p>
          <a:p>
            <a:pPr lvl="1"/>
            <a:r>
              <a:rPr lang="en-US" altLang="zh-CN" i="1" dirty="0" smtClean="0">
                <a:solidFill>
                  <a:srgbClr val="0000FF"/>
                </a:solidFill>
                <a:latin typeface="Cambria Math" pitchFamily="18" charset="0"/>
                <a:ea typeface="Cambria Math" pitchFamily="18" charset="0"/>
              </a:rPr>
              <a:t>d</a:t>
            </a:r>
            <a:r>
              <a:rPr lang="zh-CN" altLang="en-US" baseline="-25000" dirty="0" smtClean="0">
                <a:solidFill>
                  <a:srgbClr val="0000FF"/>
                </a:solidFill>
                <a:latin typeface="Cambria Math" pitchFamily="18" charset="0"/>
              </a:rPr>
              <a:t>𝑐</a:t>
            </a:r>
            <a:r>
              <a:rPr lang="en-US" altLang="zh-CN" dirty="0" smtClean="0">
                <a:solidFill>
                  <a:srgbClr val="0000FF"/>
                </a:solidFill>
                <a:latin typeface="Cambria Math" pitchFamily="18" charset="0"/>
                <a:ea typeface="Cambria Math" pitchFamily="18" charset="0"/>
              </a:rPr>
              <a:t>=</a:t>
            </a:r>
            <a:r>
              <a:rPr lang="en-US" altLang="zh-CN" i="1" dirty="0" smtClean="0">
                <a:solidFill>
                  <a:srgbClr val="0000FF"/>
                </a:solidFill>
                <a:latin typeface="Cambria Math" pitchFamily="18" charset="0"/>
                <a:ea typeface="Cambria Math" pitchFamily="18" charset="0"/>
              </a:rPr>
              <a:t>d </a:t>
            </a:r>
            <a:r>
              <a:rPr lang="zh-CN" altLang="en-US" dirty="0" smtClean="0">
                <a:solidFill>
                  <a:srgbClr val="0000FF"/>
                </a:solidFill>
                <a:latin typeface="Cambria Math" pitchFamily="18" charset="0"/>
              </a:rPr>
              <a:t>𝑉</a:t>
            </a:r>
            <a:endParaRPr lang="zh-CN" altLang="en-US" dirty="0">
              <a:solidFill>
                <a:srgbClr val="0000FF"/>
              </a:solidFill>
              <a:latin typeface="Cambria Math" pitchFamily="18" charset="0"/>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p:txBody>
      </p:sp>
      <p:sp>
        <p:nvSpPr>
          <p:cNvPr id="2" name="Title 1"/>
          <p:cNvSpPr>
            <a:spLocks noGrp="1"/>
          </p:cNvSpPr>
          <p:nvPr>
            <p:ph type="title"/>
          </p:nvPr>
        </p:nvSpPr>
        <p:spPr/>
        <p:txBody>
          <a:bodyPr/>
          <a:lstStyle/>
          <a:p>
            <a:r>
              <a:rPr lang="en-US" altLang="zh-CN" dirty="0" smtClean="0">
                <a:latin typeface="Calibri"/>
              </a:rPr>
              <a:t>Case Study: How to Query?</a:t>
            </a:r>
            <a:endParaRPr lang="zh-CN" altLang="en-US" dirty="0">
              <a:latin typeface="Calibri"/>
            </a:endParaRPr>
          </a:p>
        </p:txBody>
      </p:sp>
      <mc:AlternateContent xmlns:mc="http://schemas.openxmlformats.org/markup-compatibility/2006" xmlns:a14="http://schemas.microsoft.com/office/drawing/2010/main">
        <mc:Choice Requires="a14">
          <p:sp>
            <p:nvSpPr>
              <p:cNvPr id="4" name="TextBox 3"/>
              <p:cNvSpPr txBox="1"/>
              <p:nvPr/>
            </p:nvSpPr>
            <p:spPr>
              <a:xfrm>
                <a:off x="1116022" y="4659482"/>
                <a:ext cx="1310487"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a:rPr>
                                  <m:t>0</m:t>
                                </m:r>
                              </m:e>
                              <m:e>
                                <m:r>
                                  <a:rPr lang="en-US" altLang="zh-CN" sz="1662" i="1">
                                    <a:latin typeface="Cambria Math"/>
                                  </a:rPr>
                                  <m:t>4</m:t>
                                </m:r>
                              </m:e>
                              <m:e>
                                <m:r>
                                  <a:rPr lang="en-US" altLang="zh-CN" sz="1662" i="1">
                                    <a:latin typeface="Cambria Math"/>
                                  </a:rPr>
                                  <m:t>5</m:t>
                                </m:r>
                              </m:e>
                              <m:e>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16019" y="4762019"/>
                <a:ext cx="1419939" cy="276999"/>
              </a:xfrm>
              <a:prstGeom prst="rect">
                <a:avLst/>
              </a:prstGeom>
              <a:blipFill rotWithShape="1">
                <a:blip r:embed="rId3"/>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67766" y="4659482"/>
                <a:ext cx="13672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2"/>
                                    <m:mcJc m:val="center"/>
                                  </m:mcPr>
                                </m:mc>
                              </m:mcs>
                              <m:ctrlPr>
                                <a:rPr lang="en-US" altLang="zh-CN" sz="1662" i="1">
                                  <a:latin typeface="Cambria Math" panose="02040503050406030204" pitchFamily="18" charset="0"/>
                                </a:rPr>
                              </m:ctrlPr>
                            </m:mPr>
                            <m:mr>
                              <m:e>
                                <m:r>
                                  <m:rPr>
                                    <m:brk m:alnAt="7"/>
                                  </m:rPr>
                                  <a:rPr lang="en-US" altLang="zh-CN" sz="1662" i="1">
                                    <a:latin typeface="Cambria Math"/>
                                  </a:rPr>
                                  <m:t>5</m:t>
                                </m:r>
                                <m:r>
                                  <a:rPr lang="en-US" altLang="zh-CN" sz="1662" i="1">
                                    <a:latin typeface="Cambria Math" panose="02040503050406030204" pitchFamily="18" charset="0"/>
                                  </a:rPr>
                                  <m:t>.</m:t>
                                </m:r>
                                <m:r>
                                  <a:rPr lang="en-US" altLang="zh-CN" sz="1662" i="1">
                                    <a:latin typeface="Cambria Math"/>
                                  </a:rPr>
                                  <m:t>11</m:t>
                                </m:r>
                              </m:e>
                              <m:e>
                                <m:r>
                                  <a:rPr lang="en-US" altLang="zh-CN" sz="1662" i="1">
                                    <a:latin typeface="Cambria Math" panose="02040503050406030204" pitchFamily="18" charset="0"/>
                                  </a:rPr>
                                  <m:t>−0.02</m:t>
                                </m:r>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567763" y="4762019"/>
                <a:ext cx="1484061" cy="276999"/>
              </a:xfrm>
              <a:prstGeom prst="rect">
                <a:avLst/>
              </a:prstGeom>
              <a:blipFill rotWithShape="1">
                <a:blip r:embed="rId4"/>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98671" y="4283906"/>
                <a:ext cx="1433085" cy="9421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2"/>
                                    <m:mcJc m:val="center"/>
                                  </m:mcPr>
                                </m:mc>
                              </m:mcs>
                              <m:ctrlPr>
                                <a:rPr lang="en-US" altLang="zh-CN" sz="1662" i="1">
                                  <a:latin typeface="Cambria Math" panose="02040503050406030204" pitchFamily="18" charset="0"/>
                                </a:rPr>
                              </m:ctrlPr>
                            </m:mPr>
                            <m:mr>
                              <m:e>
                                <m:r>
                                  <a:rPr lang="en-US" altLang="zh-CN" sz="1662" i="1">
                                    <a:latin typeface="Cambria Math" panose="02040503050406030204" pitchFamily="18" charset="0"/>
                                  </a:rPr>
                                  <m:t>0.59</m:t>
                                </m:r>
                              </m:e>
                              <m:e>
                                <m:r>
                                  <a:rPr lang="en-US" altLang="zh-CN" sz="1662" i="1">
                                    <a:latin typeface="Cambria Math" panose="02040503050406030204" pitchFamily="18" charset="0"/>
                                  </a:rPr>
                                  <m:t>−0.10</m:t>
                                </m:r>
                              </m:e>
                            </m:mr>
                            <m:mr>
                              <m:e>
                                <m:r>
                                  <a:rPr lang="en-US" altLang="zh-CN" sz="1662" i="1">
                                    <a:latin typeface="Cambria Math" panose="02040503050406030204" pitchFamily="18" charset="0"/>
                                  </a:rPr>
                                  <m:t>0.54</m:t>
                                </m:r>
                              </m:e>
                              <m:e>
                                <m:r>
                                  <a:rPr lang="en-US" altLang="zh-CN" sz="1662" i="1">
                                    <a:latin typeface="Cambria Math" panose="02040503050406030204" pitchFamily="18" charset="0"/>
                                  </a:rPr>
                                  <m:t>0.</m:t>
                                </m:r>
                                <m:r>
                                  <a:rPr lang="en-US" altLang="zh-CN" sz="1662" i="1">
                                    <a:latin typeface="Cambria Math"/>
                                  </a:rPr>
                                  <m:t>1</m:t>
                                </m:r>
                                <m:r>
                                  <a:rPr lang="en-US" altLang="zh-CN" sz="1662" i="1">
                                    <a:latin typeface="Cambria Math" panose="02040503050406030204" pitchFamily="18" charset="0"/>
                                  </a:rPr>
                                  <m:t>2</m:t>
                                </m:r>
                              </m:e>
                            </m:mr>
                            <m:mr>
                              <m:e>
                                <m:r>
                                  <a:rPr lang="en-US" altLang="zh-CN" sz="1662" i="1">
                                    <a:latin typeface="Cambria Math" panose="02040503050406030204" pitchFamily="18" charset="0"/>
                                  </a:rPr>
                                  <m:t>0.59</m:t>
                                </m:r>
                              </m:e>
                              <m:e>
                                <m:r>
                                  <a:rPr lang="en-US" altLang="zh-CN" sz="1662" i="1">
                                    <a:latin typeface="Cambria Math" panose="02040503050406030204" pitchFamily="18" charset="0"/>
                                  </a:rPr>
                                  <m:t>−0.10</m:t>
                                </m:r>
                              </m:e>
                            </m:mr>
                            <m:mr>
                              <m:e>
                                <m:r>
                                  <a:rPr lang="en-US" altLang="zh-CN" sz="1662" i="1">
                                    <a:latin typeface="Cambria Math" panose="02040503050406030204" pitchFamily="18" charset="0"/>
                                  </a:rPr>
                                  <m:t>0. 05</m:t>
                                </m:r>
                              </m:e>
                              <m:e>
                                <m:r>
                                  <a:rPr lang="en-US" altLang="zh-CN" sz="1662" i="1">
                                    <a:latin typeface="Cambria Math" panose="02040503050406030204" pitchFamily="18" charset="0"/>
                                  </a:rPr>
                                  <m:t>0.98</m:t>
                                </m:r>
                              </m:e>
                            </m:mr>
                          </m:m>
                        </m:e>
                      </m:d>
                    </m:oMath>
                  </m:oMathPara>
                </a14:m>
                <a:endParaRPr lang="zh-CN" altLang="en-US" sz="1662" dirty="0">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98668" y="4355148"/>
                <a:ext cx="1555489" cy="1020472"/>
              </a:xfrm>
              <a:prstGeom prst="rect">
                <a:avLst/>
              </a:prstGeom>
              <a:blipFill rotWithShape="1">
                <a:blip r:embed="rId5"/>
                <a:stretch>
                  <a:fillRect/>
                </a:stretch>
              </a:blipFill>
            </p:spPr>
            <p:txBody>
              <a:bodyPr/>
              <a:lstStyle/>
              <a:p>
                <a:r>
                  <a:rPr lang="en-US">
                    <a:noFill/>
                  </a:rPr>
                  <a:t> </a:t>
                </a:r>
              </a:p>
            </p:txBody>
          </p:sp>
        </mc:Fallback>
      </mc:AlternateContent>
      <p:sp>
        <p:nvSpPr>
          <p:cNvPr id="15" name="Rectangle 14"/>
          <p:cNvSpPr/>
          <p:nvPr/>
        </p:nvSpPr>
        <p:spPr>
          <a:xfrm>
            <a:off x="4932040" y="4616864"/>
            <a:ext cx="290464" cy="348109"/>
          </a:xfrm>
          <a:prstGeom prst="rect">
            <a:avLst/>
          </a:prstGeom>
        </p:spPr>
        <p:txBody>
          <a:bodyPr wrap="none">
            <a:spAutoFit/>
          </a:bodyPr>
          <a:lstStyle/>
          <a:p>
            <a:r>
              <a:rPr lang="en-US" altLang="zh-CN" sz="1662" dirty="0">
                <a:latin typeface="Calibri"/>
              </a:rPr>
              <a:t>=</a:t>
            </a:r>
            <a:endParaRPr lang="zh-CN" altLang="en-US" sz="1662" dirty="0">
              <a:latin typeface="Calibri"/>
            </a:endParaRPr>
          </a:p>
        </p:txBody>
      </p:sp>
      <mc:AlternateContent xmlns:mc="http://schemas.openxmlformats.org/markup-compatibility/2006" xmlns:a14="http://schemas.microsoft.com/office/drawing/2010/main">
        <mc:Choice Requires="a14">
          <p:sp>
            <p:nvSpPr>
              <p:cNvPr id="8" name="Rectangle 7"/>
              <p:cNvSpPr/>
              <p:nvPr/>
            </p:nvSpPr>
            <p:spPr>
              <a:xfrm>
                <a:off x="674020" y="4613971"/>
                <a:ext cx="362920"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𝑑</m:t>
                      </m:r>
                    </m:oMath>
                  </m:oMathPara>
                </a14:m>
                <a:endParaRPr lang="zh-CN" altLang="en-US" sz="1662" dirty="0">
                  <a:latin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674020" y="4712718"/>
                <a:ext cx="377924"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915819" y="5362307"/>
                <a:ext cx="2016224" cy="603883"/>
              </a:xfrm>
              <a:prstGeom prst="rect">
                <a:avLst/>
              </a:prstGeom>
            </p:spPr>
            <p:txBody>
              <a:bodyPr wrap="square">
                <a:spAutoFit/>
              </a:bodyPr>
              <a:lstStyle/>
              <a:p>
                <a:r>
                  <a:rPr lang="en-US" altLang="zh-CN" sz="1662" dirty="0"/>
                  <a:t>movie-to-concept </a:t>
                </a:r>
              </a:p>
              <a:p>
                <a:r>
                  <a:rPr lang="en-US" altLang="zh-CN" sz="1662" dirty="0"/>
                  <a:t>similarities (</a:t>
                </a:r>
                <a14:m>
                  <m:oMath xmlns:m="http://schemas.openxmlformats.org/officeDocument/2006/math">
                    <m:r>
                      <a:rPr lang="en-US" altLang="zh-CN" sz="1662" i="1">
                        <a:latin typeface="Cambria Math" panose="02040503050406030204" pitchFamily="18" charset="0"/>
                      </a:rPr>
                      <m:t>𝑉</m:t>
                    </m:r>
                  </m:oMath>
                </a14:m>
                <a:r>
                  <a:rPr lang="en-US" altLang="zh-CN" sz="1662" dirty="0"/>
                  <a:t>)</a:t>
                </a:r>
                <a:endParaRPr lang="zh-CN" altLang="en-US" sz="1662" dirty="0">
                  <a:latin typeface="Calibri"/>
                </a:endParaRPr>
              </a:p>
            </p:txBody>
          </p:sp>
        </mc:Choice>
        <mc:Fallback xmlns="">
          <p:sp>
            <p:nvSpPr>
              <p:cNvPr id="9" name="Rectangle 8"/>
              <p:cNvSpPr>
                <a:spLocks noRot="1" noChangeAspect="1" noMove="1" noResize="1" noEditPoints="1" noAdjustHandles="1" noChangeArrowheads="1" noChangeShapeType="1" noTextEdit="1"/>
              </p:cNvSpPr>
              <p:nvPr/>
            </p:nvSpPr>
            <p:spPr>
              <a:xfrm>
                <a:off x="2915816" y="5523412"/>
                <a:ext cx="2016224" cy="646331"/>
              </a:xfrm>
              <a:prstGeom prst="rect">
                <a:avLst/>
              </a:prstGeom>
              <a:blipFill rotWithShape="1">
                <a:blip r:embed="rId7"/>
                <a:stretch>
                  <a:fillRect l="-2417" t="-4717" b="-14151"/>
                </a:stretch>
              </a:blipFill>
            </p:spPr>
            <p:txBody>
              <a:bodyPr/>
              <a:lstStyle/>
              <a:p>
                <a:r>
                  <a:rPr lang="en-US">
                    <a:noFill/>
                  </a:rPr>
                  <a:t> </a:t>
                </a:r>
              </a:p>
            </p:txBody>
          </p:sp>
        </mc:Fallback>
      </mc:AlternateContent>
      <p:sp>
        <p:nvSpPr>
          <p:cNvPr id="16" name="TextBox 15"/>
          <p:cNvSpPr txBox="1"/>
          <p:nvPr/>
        </p:nvSpPr>
        <p:spPr>
          <a:xfrm>
            <a:off x="5232122" y="3619830"/>
            <a:ext cx="1716142"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45</a:t>
            </a:fld>
            <a:endParaRPr lang="zh-CN" altLang="en-US">
              <a:latin typeface="Calibri"/>
            </a:endParaRPr>
          </a:p>
        </p:txBody>
      </p:sp>
      <p:sp>
        <p:nvSpPr>
          <p:cNvPr id="17" name="TextBox 16"/>
          <p:cNvSpPr txBox="1"/>
          <p:nvPr/>
        </p:nvSpPr>
        <p:spPr>
          <a:xfrm>
            <a:off x="1042568" y="3287487"/>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2166122" y="3752771"/>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0" name="TextBox 19"/>
          <p:cNvSpPr txBox="1"/>
          <p:nvPr/>
        </p:nvSpPr>
        <p:spPr>
          <a:xfrm>
            <a:off x="1762649" y="3619833"/>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
        <p:nvSpPr>
          <p:cNvPr id="18" name="TextBox 17"/>
          <p:cNvSpPr txBox="1"/>
          <p:nvPr/>
        </p:nvSpPr>
        <p:spPr>
          <a:xfrm>
            <a:off x="1432226" y="3619833"/>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sp>
        <p:nvSpPr>
          <p:cNvPr id="21" name="TextBox 20"/>
          <p:cNvSpPr txBox="1"/>
          <p:nvPr/>
        </p:nvSpPr>
        <p:spPr>
          <a:xfrm>
            <a:off x="2627786" y="4616864"/>
            <a:ext cx="288032" cy="348109"/>
          </a:xfrm>
          <a:prstGeom prst="rect">
            <a:avLst/>
          </a:prstGeom>
          <a:noFill/>
        </p:spPr>
        <p:txBody>
          <a:bodyPr wrap="square" rtlCol="0">
            <a:spAutoFit/>
          </a:bodyPr>
          <a:lstStyle/>
          <a:p>
            <a:r>
              <a:rPr lang="en-US" sz="1662" dirty="0"/>
              <a:t>X</a:t>
            </a:r>
          </a:p>
        </p:txBody>
      </p:sp>
      <p:cxnSp>
        <p:nvCxnSpPr>
          <p:cNvPr id="22" name="Straight Arrow Connector 21"/>
          <p:cNvCxnSpPr/>
          <p:nvPr/>
        </p:nvCxnSpPr>
        <p:spPr>
          <a:xfrm>
            <a:off x="5940155" y="4100414"/>
            <a:ext cx="1" cy="620445"/>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07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zh-CN" dirty="0" smtClean="0"/>
              <a:t>Observation</a:t>
            </a:r>
          </a:p>
          <a:p>
            <a:pPr lvl="1"/>
            <a:r>
              <a:rPr lang="en-US" altLang="zh-CN" dirty="0" smtClean="0"/>
              <a:t>User </a:t>
            </a:r>
            <a:r>
              <a:rPr lang="en-US" altLang="zh-CN" i="1" dirty="0" smtClean="0">
                <a:latin typeface="Cambria Math" pitchFamily="18" charset="0"/>
                <a:ea typeface="Cambria Math" pitchFamily="18" charset="0"/>
              </a:rPr>
              <a:t>d</a:t>
            </a:r>
            <a:r>
              <a:rPr lang="en-US" altLang="zh-CN" dirty="0" smtClean="0"/>
              <a:t>  that </a:t>
            </a:r>
            <a:r>
              <a:rPr lang="en-US" altLang="zh-CN" dirty="0"/>
              <a:t>rated </a:t>
            </a:r>
            <a:r>
              <a:rPr lang="en-US" altLang="zh-CN" dirty="0" smtClean="0"/>
              <a:t>(‘Star Wars’) will be </a:t>
            </a:r>
            <a:r>
              <a:rPr lang="en-US" altLang="zh-CN" dirty="0" smtClean="0">
                <a:solidFill>
                  <a:srgbClr val="0000FF"/>
                </a:solidFill>
              </a:rPr>
              <a:t>similar</a:t>
            </a:r>
            <a:r>
              <a:rPr lang="en-US" altLang="zh-CN" dirty="0" smtClean="0"/>
              <a:t> to user </a:t>
            </a:r>
            <a:r>
              <a:rPr lang="en-US" altLang="zh-CN" i="1" dirty="0" smtClean="0">
                <a:latin typeface="Cambria Math" pitchFamily="18" charset="0"/>
                <a:ea typeface="Cambria Math" pitchFamily="18" charset="0"/>
              </a:rPr>
              <a:t>q </a:t>
            </a:r>
            <a:r>
              <a:rPr lang="en-US" altLang="zh-CN" dirty="0" smtClean="0"/>
              <a:t> that rate (‘The Avengers’), although </a:t>
            </a:r>
            <a:r>
              <a:rPr lang="en-US" altLang="zh-CN" i="1" dirty="0" smtClean="0">
                <a:latin typeface="Cambria Math" pitchFamily="18" charset="0"/>
                <a:ea typeface="Cambria Math" pitchFamily="18" charset="0"/>
              </a:rPr>
              <a:t>d</a:t>
            </a:r>
            <a:r>
              <a:rPr lang="en-US" altLang="zh-CN" dirty="0" smtClean="0"/>
              <a:t> and </a:t>
            </a:r>
            <a:r>
              <a:rPr lang="en-US" altLang="zh-CN" i="1" dirty="0">
                <a:latin typeface="Cambria Math" pitchFamily="18" charset="0"/>
                <a:ea typeface="Cambria Math" pitchFamily="18" charset="0"/>
              </a:rPr>
              <a:t>q</a:t>
            </a:r>
            <a:r>
              <a:rPr lang="en-US" altLang="zh-CN" dirty="0" smtClean="0"/>
              <a:t> have </a:t>
            </a:r>
            <a:r>
              <a:rPr lang="en-US" altLang="zh-CN" dirty="0" smtClean="0">
                <a:solidFill>
                  <a:srgbClr val="0000FF"/>
                </a:solidFill>
              </a:rPr>
              <a:t>zero ratings in common</a:t>
            </a:r>
            <a:r>
              <a:rPr lang="en-US" altLang="zh-CN" dirty="0" smtClean="0"/>
              <a:t>!</a:t>
            </a:r>
          </a:p>
          <a:p>
            <a:pPr lvl="1"/>
            <a:endParaRPr lang="zh-CN" altLang="en-US" dirty="0">
              <a:solidFill>
                <a:srgbClr val="0000FF"/>
              </a:solidFill>
              <a:latin typeface="Cambria Math" pitchFamily="18" charset="0"/>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p:txBody>
      </p:sp>
      <p:sp>
        <p:nvSpPr>
          <p:cNvPr id="2" name="Title 1"/>
          <p:cNvSpPr>
            <a:spLocks noGrp="1"/>
          </p:cNvSpPr>
          <p:nvPr>
            <p:ph type="title"/>
          </p:nvPr>
        </p:nvSpPr>
        <p:spPr/>
        <p:txBody>
          <a:bodyPr/>
          <a:lstStyle/>
          <a:p>
            <a:r>
              <a:rPr lang="en-US" altLang="zh-CN" dirty="0" smtClean="0">
                <a:latin typeface="Calibri"/>
              </a:rPr>
              <a:t>Case Study: How to Query?</a:t>
            </a:r>
            <a:endParaRPr lang="zh-CN" altLang="en-US" dirty="0">
              <a:latin typeface="Calibri"/>
            </a:endParaRPr>
          </a:p>
        </p:txBody>
      </p:sp>
      <mc:AlternateContent xmlns:mc="http://schemas.openxmlformats.org/markup-compatibility/2006" xmlns:a14="http://schemas.microsoft.com/office/drawing/2010/main">
        <mc:Choice Requires="a14">
          <p:sp>
            <p:nvSpPr>
              <p:cNvPr id="4" name="TextBox 3"/>
              <p:cNvSpPr txBox="1"/>
              <p:nvPr/>
            </p:nvSpPr>
            <p:spPr>
              <a:xfrm>
                <a:off x="1116022" y="4861782"/>
                <a:ext cx="1310487"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m:rPr>
                                    <m:brk m:alnAt="7"/>
                                  </m:rPr>
                                  <a:rPr lang="en-US" altLang="zh-CN" sz="1662" i="1">
                                    <a:latin typeface="Cambria Math"/>
                                  </a:rPr>
                                  <m:t>0</m:t>
                                </m:r>
                              </m:e>
                              <m:e>
                                <m:r>
                                  <a:rPr lang="en-US" altLang="zh-CN" sz="1662" i="1">
                                    <a:latin typeface="Cambria Math"/>
                                  </a:rPr>
                                  <m:t>4</m:t>
                                </m:r>
                              </m:e>
                              <m:e>
                                <m:r>
                                  <a:rPr lang="en-US" altLang="zh-CN" sz="1662" i="1">
                                    <a:latin typeface="Cambria Math"/>
                                  </a:rPr>
                                  <m:t>5</m:t>
                                </m:r>
                              </m:e>
                              <m:e>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116019" y="4981177"/>
                <a:ext cx="1419939" cy="276999"/>
              </a:xfrm>
              <a:prstGeom prst="rect">
                <a:avLst/>
              </a:prstGeom>
              <a:blipFill rotWithShape="1">
                <a:blip r:embed="rId3"/>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67765" y="4858888"/>
                <a:ext cx="13672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2"/>
                                    <m:mcJc m:val="center"/>
                                  </m:mcPr>
                                </m:mc>
                              </m:mcs>
                              <m:ctrlPr>
                                <a:rPr lang="en-US" altLang="zh-CN" sz="1662" i="1">
                                  <a:latin typeface="Cambria Math" panose="02040503050406030204" pitchFamily="18" charset="0"/>
                                </a:rPr>
                              </m:ctrlPr>
                            </m:mPr>
                            <m:mr>
                              <m:e>
                                <m:r>
                                  <m:rPr>
                                    <m:brk m:alnAt="7"/>
                                  </m:rPr>
                                  <a:rPr lang="en-US" altLang="zh-CN" sz="1662" i="1">
                                    <a:latin typeface="Cambria Math"/>
                                  </a:rPr>
                                  <m:t>5</m:t>
                                </m:r>
                                <m:r>
                                  <a:rPr lang="en-US" altLang="zh-CN" sz="1662" i="1">
                                    <a:latin typeface="Cambria Math" panose="02040503050406030204" pitchFamily="18" charset="0"/>
                                  </a:rPr>
                                  <m:t>.</m:t>
                                </m:r>
                                <m:r>
                                  <a:rPr lang="en-US" altLang="zh-CN" sz="1662" i="1">
                                    <a:latin typeface="Cambria Math"/>
                                  </a:rPr>
                                  <m:t>11</m:t>
                                </m:r>
                              </m:e>
                              <m:e>
                                <m:r>
                                  <a:rPr lang="en-US" altLang="zh-CN" sz="1662" i="1">
                                    <a:latin typeface="Cambria Math" panose="02040503050406030204" pitchFamily="18" charset="0"/>
                                  </a:rPr>
                                  <m:t>−0.0</m:t>
                                </m:r>
                                <m:r>
                                  <a:rPr lang="en-US" altLang="zh-CN" sz="1662" i="1">
                                    <a:latin typeface="Cambria Math"/>
                                  </a:rPr>
                                  <m:t>2</m:t>
                                </m:r>
                              </m:e>
                            </m:mr>
                          </m:m>
                        </m:e>
                      </m:d>
                    </m:oMath>
                  </m:oMathPara>
                </a14:m>
                <a:endParaRPr lang="zh-CN" altLang="en-US" sz="1662" dirty="0">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567762" y="4978042"/>
                <a:ext cx="1484061" cy="276999"/>
              </a:xfrm>
              <a:prstGeom prst="rect">
                <a:avLst/>
              </a:prstGeom>
              <a:blipFill rotWithShape="1">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74020" y="4816271"/>
                <a:ext cx="362920"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a:rPr>
                        <m:t>𝑑</m:t>
                      </m:r>
                    </m:oMath>
                  </m:oMathPara>
                </a14:m>
                <a:endParaRPr lang="zh-CN" altLang="en-US" sz="1662" dirty="0">
                  <a:latin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674020" y="4931876"/>
                <a:ext cx="377924" cy="369332"/>
              </a:xfrm>
              <a:prstGeom prst="rect">
                <a:avLst/>
              </a:prstGeom>
              <a:blipFill rotWithShape="1">
                <a:blip r:embed="rId5"/>
                <a:stretch>
                  <a:fillRect/>
                </a:stretch>
              </a:blipFill>
            </p:spPr>
            <p:txBody>
              <a:bodyPr/>
              <a:lstStyle/>
              <a:p>
                <a:r>
                  <a:rPr lang="en-US">
                    <a:noFill/>
                  </a:rPr>
                  <a:t> </a:t>
                </a:r>
              </a:p>
            </p:txBody>
          </p:sp>
        </mc:Fallback>
      </mc:AlternateContent>
      <p:sp>
        <p:nvSpPr>
          <p:cNvPr id="16" name="TextBox 15"/>
          <p:cNvSpPr txBox="1"/>
          <p:nvPr/>
        </p:nvSpPr>
        <p:spPr>
          <a:xfrm>
            <a:off x="5232122" y="3619830"/>
            <a:ext cx="1716142" cy="348109"/>
          </a:xfrm>
          <a:prstGeom prst="rect">
            <a:avLst/>
          </a:prstGeom>
          <a:noFill/>
        </p:spPr>
        <p:txBody>
          <a:bodyPr wrap="square" rtlCol="0">
            <a:spAutoFit/>
          </a:bodyPr>
          <a:lstStyle/>
          <a:p>
            <a:r>
              <a:rPr lang="en-US" altLang="zh-CN" sz="1662" dirty="0" err="1">
                <a:solidFill>
                  <a:srgbClr val="0000FF"/>
                </a:solidFill>
                <a:latin typeface="Calibri"/>
              </a:rPr>
              <a:t>SciFi</a:t>
            </a:r>
            <a:r>
              <a:rPr lang="en-US" altLang="zh-CN" sz="1662" dirty="0">
                <a:solidFill>
                  <a:srgbClr val="0000FF"/>
                </a:solidFill>
                <a:latin typeface="Calibri"/>
              </a:rPr>
              <a:t>-concept</a:t>
            </a:r>
            <a:endParaRPr lang="zh-CN" altLang="en-US" sz="1662" dirty="0">
              <a:solidFill>
                <a:srgbClr val="0000FF"/>
              </a:solidFill>
              <a:latin typeface="Calibri"/>
            </a:endParaRPr>
          </a:p>
        </p:txBody>
      </p:sp>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46</a:t>
            </a:fld>
            <a:endParaRPr lang="zh-CN" altLang="en-US">
              <a:latin typeface="Calibri"/>
            </a:endParaRPr>
          </a:p>
        </p:txBody>
      </p:sp>
      <p:sp>
        <p:nvSpPr>
          <p:cNvPr id="17" name="TextBox 16"/>
          <p:cNvSpPr txBox="1"/>
          <p:nvPr/>
        </p:nvSpPr>
        <p:spPr>
          <a:xfrm>
            <a:off x="1042568" y="3489788"/>
            <a:ext cx="440442" cy="1305621"/>
          </a:xfrm>
          <a:prstGeom prst="rect">
            <a:avLst/>
          </a:prstGeom>
          <a:noFill/>
        </p:spPr>
        <p:txBody>
          <a:bodyPr vert="vert270" wrap="square" rtlCol="0">
            <a:spAutoFit/>
          </a:bodyPr>
          <a:lstStyle/>
          <a:p>
            <a:r>
              <a:rPr lang="en-US" sz="1662" dirty="0">
                <a:solidFill>
                  <a:schemeClr val="accent6">
                    <a:lumMod val="50000"/>
                  </a:schemeClr>
                </a:solidFill>
              </a:rPr>
              <a:t>The Avengers  </a:t>
            </a:r>
          </a:p>
        </p:txBody>
      </p:sp>
      <p:sp>
        <p:nvSpPr>
          <p:cNvPr id="19" name="TextBox 18"/>
          <p:cNvSpPr txBox="1"/>
          <p:nvPr/>
        </p:nvSpPr>
        <p:spPr>
          <a:xfrm>
            <a:off x="2166122" y="3955070"/>
            <a:ext cx="440442" cy="840339"/>
          </a:xfrm>
          <a:prstGeom prst="rect">
            <a:avLst/>
          </a:prstGeom>
          <a:noFill/>
        </p:spPr>
        <p:txBody>
          <a:bodyPr vert="vert270" wrap="square" rtlCol="0">
            <a:spAutoFit/>
          </a:bodyPr>
          <a:lstStyle/>
          <a:p>
            <a:r>
              <a:rPr lang="en-US" sz="1662" dirty="0">
                <a:solidFill>
                  <a:schemeClr val="accent6">
                    <a:lumMod val="50000"/>
                  </a:schemeClr>
                </a:solidFill>
              </a:rPr>
              <a:t>Twilight</a:t>
            </a:r>
          </a:p>
        </p:txBody>
      </p:sp>
      <p:sp>
        <p:nvSpPr>
          <p:cNvPr id="20" name="TextBox 19"/>
          <p:cNvSpPr txBox="1"/>
          <p:nvPr/>
        </p:nvSpPr>
        <p:spPr>
          <a:xfrm>
            <a:off x="1762649" y="3822132"/>
            <a:ext cx="440442" cy="973277"/>
          </a:xfrm>
          <a:prstGeom prst="rect">
            <a:avLst/>
          </a:prstGeom>
          <a:noFill/>
        </p:spPr>
        <p:txBody>
          <a:bodyPr vert="vert270" wrap="square" rtlCol="0">
            <a:spAutoFit/>
          </a:bodyPr>
          <a:lstStyle/>
          <a:p>
            <a:r>
              <a:rPr lang="en-US" sz="1662" dirty="0">
                <a:solidFill>
                  <a:schemeClr val="accent6">
                    <a:lumMod val="50000"/>
                  </a:schemeClr>
                </a:solidFill>
              </a:rPr>
              <a:t>Matrix</a:t>
            </a:r>
          </a:p>
        </p:txBody>
      </p:sp>
      <p:sp>
        <p:nvSpPr>
          <p:cNvPr id="18" name="TextBox 17"/>
          <p:cNvSpPr txBox="1"/>
          <p:nvPr/>
        </p:nvSpPr>
        <p:spPr>
          <a:xfrm>
            <a:off x="1432226" y="3822132"/>
            <a:ext cx="440442" cy="973277"/>
          </a:xfrm>
          <a:prstGeom prst="rect">
            <a:avLst/>
          </a:prstGeom>
          <a:noFill/>
        </p:spPr>
        <p:txBody>
          <a:bodyPr vert="vert270" wrap="square" rtlCol="0">
            <a:spAutoFit/>
          </a:bodyPr>
          <a:lstStyle/>
          <a:p>
            <a:r>
              <a:rPr lang="en-US" sz="1662" dirty="0">
                <a:solidFill>
                  <a:schemeClr val="accent6">
                    <a:lumMod val="50000"/>
                  </a:schemeClr>
                </a:solidFill>
              </a:rPr>
              <a:t>Star Wars</a:t>
            </a:r>
            <a:r>
              <a:rPr lang="en-US" sz="1662" dirty="0">
                <a:solidFill>
                  <a:srgbClr val="0000FF"/>
                </a:solidFill>
              </a:rPr>
              <a:t> </a:t>
            </a:r>
          </a:p>
        </p:txBody>
      </p:sp>
      <p:cxnSp>
        <p:nvCxnSpPr>
          <p:cNvPr id="22" name="Straight Arrow Connector 21"/>
          <p:cNvCxnSpPr/>
          <p:nvPr/>
        </p:nvCxnSpPr>
        <p:spPr>
          <a:xfrm>
            <a:off x="5940155" y="4100414"/>
            <a:ext cx="1" cy="620445"/>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71802" y="4986731"/>
            <a:ext cx="2460322" cy="2893"/>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1116022" y="5213987"/>
                <a:ext cx="1310487"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4"/>
                                    <m:mcJc m:val="center"/>
                                  </m:mcPr>
                                </m:mc>
                              </m:mcs>
                              <m:ctrlPr>
                                <a:rPr lang="en-US" altLang="zh-CN" sz="1662" i="1">
                                  <a:latin typeface="Cambria Math" panose="02040503050406030204" pitchFamily="18" charset="0"/>
                                </a:rPr>
                              </m:ctrlPr>
                            </m:mPr>
                            <m:mr>
                              <m:e>
                                <m:r>
                                  <a:rPr lang="en-US" altLang="zh-CN" sz="1662" i="1">
                                    <a:latin typeface="Cambria Math"/>
                                  </a:rPr>
                                  <m:t>5</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e>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116019" y="5362733"/>
                <a:ext cx="1419941" cy="276999"/>
              </a:xfrm>
              <a:prstGeom prst="rect">
                <a:avLst/>
              </a:prstGeom>
              <a:blipFill rotWithShape="1">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67766" y="5213987"/>
                <a:ext cx="13672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62" i="1">
                              <a:latin typeface="Cambria Math" panose="02040503050406030204" pitchFamily="18" charset="0"/>
                            </a:rPr>
                          </m:ctrlPr>
                        </m:dPr>
                        <m:e>
                          <m:m>
                            <m:mPr>
                              <m:mcs>
                                <m:mc>
                                  <m:mcPr>
                                    <m:count m:val="2"/>
                                    <m:mcJc m:val="center"/>
                                  </m:mcPr>
                                </m:mc>
                              </m:mcs>
                              <m:ctrlPr>
                                <a:rPr lang="en-US" altLang="zh-CN" sz="1662" i="1">
                                  <a:latin typeface="Cambria Math" panose="02040503050406030204" pitchFamily="18" charset="0"/>
                                </a:rPr>
                              </m:ctrlPr>
                            </m:mPr>
                            <m:mr>
                              <m:e>
                                <m:r>
                                  <m:rPr>
                                    <m:brk m:alnAt="7"/>
                                  </m:rPr>
                                  <a:rPr lang="en-US" altLang="zh-CN" sz="1662" i="1">
                                    <a:latin typeface="Cambria Math"/>
                                  </a:rPr>
                                  <m:t>2</m:t>
                                </m:r>
                                <m:r>
                                  <a:rPr lang="en-US" altLang="zh-CN" sz="1662" i="1">
                                    <a:latin typeface="Cambria Math" panose="02040503050406030204" pitchFamily="18" charset="0"/>
                                  </a:rPr>
                                  <m:t>.</m:t>
                                </m:r>
                                <m:r>
                                  <a:rPr lang="en-US" altLang="zh-CN" sz="1662" i="1">
                                    <a:latin typeface="Cambria Math"/>
                                  </a:rPr>
                                  <m:t>9</m:t>
                                </m:r>
                                <m:r>
                                  <a:rPr lang="en-US" altLang="zh-CN" sz="1662" i="1">
                                    <a:latin typeface="Cambria Math" panose="02040503050406030204" pitchFamily="18" charset="0"/>
                                  </a:rPr>
                                  <m:t>5</m:t>
                                </m:r>
                              </m:e>
                              <m:e>
                                <m:r>
                                  <a:rPr lang="en-US" altLang="zh-CN" sz="1662" i="1">
                                    <a:latin typeface="Cambria Math" panose="02040503050406030204" pitchFamily="18" charset="0"/>
                                  </a:rPr>
                                  <m:t>−0.</m:t>
                                </m:r>
                                <m:r>
                                  <a:rPr lang="en-US" altLang="zh-CN" sz="1662" i="1">
                                    <a:latin typeface="Cambria Math"/>
                                  </a:rPr>
                                  <m:t>5</m:t>
                                </m:r>
                                <m:r>
                                  <a:rPr lang="en-US" altLang="zh-CN" sz="1662" i="1">
                                    <a:latin typeface="Cambria Math" panose="02040503050406030204" pitchFamily="18" charset="0"/>
                                  </a:rPr>
                                  <m:t>0</m:t>
                                </m:r>
                              </m:e>
                            </m:mr>
                          </m:m>
                        </m:e>
                      </m:d>
                    </m:oMath>
                  </m:oMathPara>
                </a14:m>
                <a:endParaRPr lang="zh-CN" altLang="en-US" sz="1662" dirty="0">
                  <a:latin typeface="Calibri"/>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567763" y="5362733"/>
                <a:ext cx="1484061" cy="276999"/>
              </a:xfrm>
              <a:prstGeom prst="rect">
                <a:avLst/>
              </a:prstGeom>
              <a:blipFill rotWithShape="1">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674020" y="5148615"/>
                <a:ext cx="354648" cy="348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𝑞</m:t>
                      </m:r>
                    </m:oMath>
                  </m:oMathPara>
                </a14:m>
                <a:endParaRPr lang="zh-CN" altLang="en-US" sz="1662" dirty="0">
                  <a:latin typeface="Calibri"/>
                </a:endParaRPr>
              </a:p>
            </p:txBody>
          </p:sp>
        </mc:Choice>
        <mc:Fallback xmlns="">
          <p:sp>
            <p:nvSpPr>
              <p:cNvPr id="25" name="Rectangle 24"/>
              <p:cNvSpPr>
                <a:spLocks noRot="1" noChangeAspect="1" noMove="1" noResize="1" noEditPoints="1" noAdjustHandles="1" noChangeArrowheads="1" noChangeShapeType="1" noTextEdit="1"/>
              </p:cNvSpPr>
              <p:nvPr/>
            </p:nvSpPr>
            <p:spPr>
              <a:xfrm>
                <a:off x="674020" y="5291916"/>
                <a:ext cx="369588" cy="369332"/>
              </a:xfrm>
              <a:prstGeom prst="rect">
                <a:avLst/>
              </a:prstGeom>
              <a:blipFill rotWithShape="1">
                <a:blip r:embed="rId8"/>
                <a:stretch>
                  <a:fillRect b="-4918"/>
                </a:stretch>
              </a:blipFill>
            </p:spPr>
            <p:txBody>
              <a:bodyPr/>
              <a:lstStyle/>
              <a:p>
                <a:r>
                  <a:rPr lang="en-US">
                    <a:noFill/>
                  </a:rPr>
                  <a:t> </a:t>
                </a:r>
              </a:p>
            </p:txBody>
          </p:sp>
        </mc:Fallback>
      </mc:AlternateContent>
      <p:cxnSp>
        <p:nvCxnSpPr>
          <p:cNvPr id="26" name="Straight Arrow Connector 25"/>
          <p:cNvCxnSpPr/>
          <p:nvPr/>
        </p:nvCxnSpPr>
        <p:spPr>
          <a:xfrm>
            <a:off x="2771802" y="5341830"/>
            <a:ext cx="2460322" cy="2893"/>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39555" y="5556006"/>
            <a:ext cx="2448272" cy="348109"/>
          </a:xfrm>
          <a:prstGeom prst="rect">
            <a:avLst/>
          </a:prstGeom>
          <a:noFill/>
        </p:spPr>
        <p:txBody>
          <a:bodyPr wrap="square" rtlCol="0">
            <a:spAutoFit/>
          </a:bodyPr>
          <a:lstStyle/>
          <a:p>
            <a:r>
              <a:rPr lang="en-US" altLang="zh-CN" sz="1662" dirty="0">
                <a:solidFill>
                  <a:srgbClr val="0000FF"/>
                </a:solidFill>
                <a:latin typeface="Calibri"/>
              </a:rPr>
              <a:t>Zero ratings in common </a:t>
            </a:r>
            <a:endParaRPr lang="zh-CN" altLang="en-US" sz="1662" dirty="0">
              <a:solidFill>
                <a:srgbClr val="0000FF"/>
              </a:solidFill>
              <a:latin typeface="Calibri"/>
            </a:endParaRPr>
          </a:p>
        </p:txBody>
      </p:sp>
      <p:sp>
        <p:nvSpPr>
          <p:cNvPr id="28" name="TextBox 27"/>
          <p:cNvSpPr txBox="1"/>
          <p:nvPr/>
        </p:nvSpPr>
        <p:spPr>
          <a:xfrm>
            <a:off x="5444886" y="5556009"/>
            <a:ext cx="2223461" cy="603883"/>
          </a:xfrm>
          <a:prstGeom prst="rect">
            <a:avLst/>
          </a:prstGeom>
          <a:noFill/>
        </p:spPr>
        <p:txBody>
          <a:bodyPr wrap="square" rtlCol="0">
            <a:spAutoFit/>
          </a:bodyPr>
          <a:lstStyle/>
          <a:p>
            <a:r>
              <a:rPr lang="en-US" altLang="zh-CN" sz="1662" dirty="0">
                <a:solidFill>
                  <a:srgbClr val="0000FF"/>
                </a:solidFill>
                <a:latin typeface="Calibri"/>
              </a:rPr>
              <a:t>Similarity </a:t>
            </a:r>
            <a:r>
              <a:rPr lang="en-US" altLang="zh-CN" sz="1662" dirty="0">
                <a:solidFill>
                  <a:srgbClr val="0000FF"/>
                </a:solidFill>
                <a:latin typeface="Calibri"/>
                <a:sym typeface="Symbol"/>
              </a:rPr>
              <a:t> 0</a:t>
            </a:r>
          </a:p>
          <a:p>
            <a:r>
              <a:rPr lang="en-US" altLang="zh-CN" sz="1662" dirty="0">
                <a:solidFill>
                  <a:srgbClr val="0000FF"/>
                </a:solidFill>
                <a:latin typeface="Calibri"/>
                <a:sym typeface="Symbol"/>
              </a:rPr>
              <a:t>Cosine similarity: 0.99 </a:t>
            </a:r>
            <a:endParaRPr lang="zh-CN" altLang="en-US" sz="1662" dirty="0">
              <a:solidFill>
                <a:srgbClr val="0000FF"/>
              </a:solidFill>
              <a:latin typeface="Calibri"/>
            </a:endParaRPr>
          </a:p>
        </p:txBody>
      </p:sp>
    </p:spTree>
    <p:extLst>
      <p:ext uri="{BB962C8B-B14F-4D97-AF65-F5344CB8AC3E}">
        <p14:creationId xmlns:p14="http://schemas.microsoft.com/office/powerpoint/2010/main" val="326916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1026"/>
          <p:cNvSpPr>
            <a:spLocks noGrp="1" noChangeArrowheads="1"/>
          </p:cNvSpPr>
          <p:nvPr>
            <p:ph type="title"/>
          </p:nvPr>
        </p:nvSpPr>
        <p:spPr/>
        <p:txBody>
          <a:bodyPr/>
          <a:lstStyle/>
          <a:p>
            <a:r>
              <a:rPr lang="en-US" dirty="0" smtClean="0"/>
              <a:t>SVD: Drawbacks</a:t>
            </a:r>
            <a:endParaRPr lang="en-US" dirty="0"/>
          </a:p>
        </p:txBody>
      </p:sp>
      <p:sp>
        <p:nvSpPr>
          <p:cNvPr id="1375235" name="Rectangle 1027"/>
          <p:cNvSpPr>
            <a:spLocks noGrp="1" noChangeArrowheads="1"/>
          </p:cNvSpPr>
          <p:nvPr>
            <p:ph idx="1"/>
          </p:nvPr>
        </p:nvSpPr>
        <p:spPr>
          <a:xfrm>
            <a:off x="457200" y="1295401"/>
            <a:ext cx="8229600" cy="3390900"/>
          </a:xfrm>
        </p:spPr>
        <p:txBody>
          <a:bodyPr>
            <a:normAutofit/>
          </a:bodyPr>
          <a:lstStyle/>
          <a:p>
            <a:pPr>
              <a:lnSpc>
                <a:spcPct val="90000"/>
              </a:lnSpc>
              <a:buFont typeface="Arial" pitchFamily="34" charset="0"/>
              <a:buChar char="+"/>
            </a:pPr>
            <a:r>
              <a:rPr lang="en-US" b="1" dirty="0" smtClean="0">
                <a:solidFill>
                  <a:srgbClr val="0000FF"/>
                </a:solidFill>
              </a:rPr>
              <a:t>Optimal low-rank approximation</a:t>
            </a:r>
            <a:r>
              <a:rPr lang="en-US" b="1" dirty="0" smtClean="0">
                <a:solidFill>
                  <a:srgbClr val="008000"/>
                </a:solidFill>
              </a:rPr>
              <a:t/>
            </a:r>
            <a:br>
              <a:rPr lang="en-US" b="1" dirty="0" smtClean="0">
                <a:solidFill>
                  <a:srgbClr val="008000"/>
                </a:solidFill>
              </a:rPr>
            </a:br>
            <a:r>
              <a:rPr lang="en-US" dirty="0" smtClean="0"/>
              <a:t>in terms of Euclidean norm</a:t>
            </a:r>
          </a:p>
          <a:p>
            <a:pPr>
              <a:lnSpc>
                <a:spcPct val="90000"/>
              </a:lnSpc>
              <a:buSzPct val="150000"/>
              <a:buFont typeface="Arial" pitchFamily="34" charset="0"/>
              <a:buChar char="-"/>
            </a:pPr>
            <a:r>
              <a:rPr lang="en-US" b="1" dirty="0" smtClean="0"/>
              <a:t>Interpretability problem:</a:t>
            </a:r>
          </a:p>
          <a:p>
            <a:pPr lvl="1">
              <a:lnSpc>
                <a:spcPct val="90000"/>
              </a:lnSpc>
            </a:pPr>
            <a:r>
              <a:rPr lang="en-US" dirty="0" smtClean="0"/>
              <a:t>A singular vector specifies a linear </a:t>
            </a:r>
            <a:br>
              <a:rPr lang="en-US" dirty="0" smtClean="0"/>
            </a:br>
            <a:r>
              <a:rPr lang="en-US" dirty="0" smtClean="0"/>
              <a:t>combination of all input columns or rows</a:t>
            </a:r>
          </a:p>
          <a:p>
            <a:pPr>
              <a:lnSpc>
                <a:spcPct val="90000"/>
              </a:lnSpc>
              <a:buSzPct val="150000"/>
              <a:buFont typeface="Arial" pitchFamily="34" charset="0"/>
              <a:buChar char="-"/>
            </a:pPr>
            <a:r>
              <a:rPr lang="en-US" b="1" dirty="0" smtClean="0"/>
              <a:t>Lack of </a:t>
            </a:r>
            <a:r>
              <a:rPr lang="en-US" b="1" dirty="0" err="1" smtClean="0"/>
              <a:t>sparsity</a:t>
            </a:r>
            <a:r>
              <a:rPr lang="en-US" b="1" dirty="0" smtClean="0"/>
              <a:t>:</a:t>
            </a:r>
          </a:p>
          <a:p>
            <a:pPr lvl="1">
              <a:lnSpc>
                <a:spcPct val="90000"/>
              </a:lnSpc>
            </a:pPr>
            <a:r>
              <a:rPr lang="en-US" dirty="0" smtClean="0"/>
              <a:t>Singular vectors are </a:t>
            </a:r>
            <a:r>
              <a:rPr lang="en-US" b="1" dirty="0" smtClean="0"/>
              <a:t>dense!</a:t>
            </a:r>
            <a:endParaRPr lang="en-US" b="1" dirty="0"/>
          </a:p>
        </p:txBody>
      </p:sp>
      <p:sp>
        <p:nvSpPr>
          <p:cNvPr id="8" name="Slide Number Placeholder 5"/>
          <p:cNvSpPr>
            <a:spLocks noGrp="1"/>
          </p:cNvSpPr>
          <p:nvPr>
            <p:ph type="sldNum" sz="quarter" idx="12"/>
          </p:nvPr>
        </p:nvSpPr>
        <p:spPr/>
        <p:txBody>
          <a:bodyPr/>
          <a:lstStyle/>
          <a:p>
            <a:fld id="{18C11F5C-051A-4582-9CB8-85022DDBD398}" type="slidenum">
              <a:rPr lang="en-US"/>
              <a:pPr/>
              <a:t>47</a:t>
            </a:fld>
            <a:endParaRPr lang="en-US"/>
          </a:p>
        </p:txBody>
      </p:sp>
      <p:grpSp>
        <p:nvGrpSpPr>
          <p:cNvPr id="2" name="Group 170"/>
          <p:cNvGrpSpPr>
            <a:grpSpLocks/>
          </p:cNvGrpSpPr>
          <p:nvPr/>
        </p:nvGrpSpPr>
        <p:grpSpPr bwMode="auto">
          <a:xfrm>
            <a:off x="1295400" y="4800600"/>
            <a:ext cx="3733800" cy="1676400"/>
            <a:chOff x="528" y="960"/>
            <a:chExt cx="2544" cy="1056"/>
          </a:xfrm>
        </p:grpSpPr>
        <p:sp>
          <p:nvSpPr>
            <p:cNvPr id="164" name="Rectangle 21"/>
            <p:cNvSpPr>
              <a:spLocks noChangeArrowheads="1"/>
            </p:cNvSpPr>
            <p:nvPr/>
          </p:nvSpPr>
          <p:spPr bwMode="auto">
            <a:xfrm>
              <a:off x="528" y="960"/>
              <a:ext cx="672" cy="1056"/>
            </a:xfrm>
            <a:prstGeom prst="rect">
              <a:avLst/>
            </a:prstGeom>
            <a:noFill/>
            <a:ln w="28575" algn="ctr">
              <a:solidFill>
                <a:schemeClr val="tx1"/>
              </a:solidFill>
              <a:miter lim="800000"/>
              <a:headEnd type="none" w="sm" len="sm"/>
              <a:tailEnd/>
            </a:ln>
            <a:effectLst/>
          </p:spPr>
          <p:txBody>
            <a:bodyPr wrap="none" anchor="ctr"/>
            <a:lstStyle/>
            <a:p>
              <a:endParaRPr lang="en-US"/>
            </a:p>
          </p:txBody>
        </p:sp>
        <p:sp>
          <p:nvSpPr>
            <p:cNvPr id="165" name="Oval 22"/>
            <p:cNvSpPr>
              <a:spLocks noChangeArrowheads="1"/>
            </p:cNvSpPr>
            <p:nvPr/>
          </p:nvSpPr>
          <p:spPr bwMode="auto">
            <a:xfrm>
              <a:off x="720"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66" name="Oval 23"/>
            <p:cNvSpPr>
              <a:spLocks noChangeArrowheads="1"/>
            </p:cNvSpPr>
            <p:nvPr/>
          </p:nvSpPr>
          <p:spPr bwMode="auto">
            <a:xfrm>
              <a:off x="624"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67" name="Oval 24"/>
            <p:cNvSpPr>
              <a:spLocks noChangeArrowheads="1"/>
            </p:cNvSpPr>
            <p:nvPr/>
          </p:nvSpPr>
          <p:spPr bwMode="auto">
            <a:xfrm>
              <a:off x="960" y="120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68" name="Oval 25"/>
            <p:cNvSpPr>
              <a:spLocks noChangeArrowheads="1"/>
            </p:cNvSpPr>
            <p:nvPr/>
          </p:nvSpPr>
          <p:spPr bwMode="auto">
            <a:xfrm>
              <a:off x="816" y="182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69" name="Text Box 26"/>
            <p:cNvSpPr txBox="1">
              <a:spLocks noChangeArrowheads="1"/>
            </p:cNvSpPr>
            <p:nvPr/>
          </p:nvSpPr>
          <p:spPr bwMode="auto">
            <a:xfrm>
              <a:off x="1394" y="1303"/>
              <a:ext cx="286" cy="377"/>
            </a:xfrm>
            <a:prstGeom prst="rect">
              <a:avLst/>
            </a:prstGeom>
            <a:noFill/>
            <a:ln w="28575" algn="ctr">
              <a:noFill/>
              <a:miter lim="800000"/>
              <a:headEnd type="none" w="sm" len="sm"/>
              <a:tailEnd/>
            </a:ln>
            <a:effectLst/>
          </p:spPr>
          <p:txBody>
            <a:bodyPr wrap="none">
              <a:spAutoFit/>
            </a:bodyPr>
            <a:lstStyle/>
            <a:p>
              <a:r>
                <a:rPr kumimoji="1" lang="en-US" sz="2600" b="0">
                  <a:latin typeface="Arial" pitchFamily="34" charset="0"/>
                </a:rPr>
                <a:t>=</a:t>
              </a:r>
            </a:p>
          </p:txBody>
        </p:sp>
        <p:sp>
          <p:nvSpPr>
            <p:cNvPr id="170" name="Rectangle 27"/>
            <p:cNvSpPr>
              <a:spLocks noChangeArrowheads="1"/>
            </p:cNvSpPr>
            <p:nvPr/>
          </p:nvSpPr>
          <p:spPr bwMode="auto">
            <a:xfrm>
              <a:off x="1776" y="960"/>
              <a:ext cx="192" cy="1056"/>
            </a:xfrm>
            <a:prstGeom prst="rect">
              <a:avLst/>
            </a:prstGeom>
            <a:noFill/>
            <a:ln w="28575" algn="ctr">
              <a:solidFill>
                <a:schemeClr val="tx1"/>
              </a:solidFill>
              <a:miter lim="800000"/>
              <a:headEnd type="none" w="sm" len="sm"/>
              <a:tailEnd/>
            </a:ln>
            <a:effectLst/>
          </p:spPr>
          <p:txBody>
            <a:bodyPr wrap="none" anchor="ctr"/>
            <a:lstStyle/>
            <a:p>
              <a:endParaRPr lang="en-US"/>
            </a:p>
          </p:txBody>
        </p:sp>
        <p:sp>
          <p:nvSpPr>
            <p:cNvPr id="171" name="Rectangle 28"/>
            <p:cNvSpPr>
              <a:spLocks noChangeArrowheads="1"/>
            </p:cNvSpPr>
            <p:nvPr/>
          </p:nvSpPr>
          <p:spPr bwMode="auto">
            <a:xfrm>
              <a:off x="2400" y="960"/>
              <a:ext cx="672" cy="144"/>
            </a:xfrm>
            <a:prstGeom prst="rect">
              <a:avLst/>
            </a:prstGeom>
            <a:noFill/>
            <a:ln w="28575" algn="ctr">
              <a:solidFill>
                <a:schemeClr val="tx1"/>
              </a:solidFill>
              <a:miter lim="800000"/>
              <a:headEnd type="none" w="sm" len="sm"/>
              <a:tailEnd/>
            </a:ln>
            <a:effectLst/>
          </p:spPr>
          <p:txBody>
            <a:bodyPr wrap="none" anchor="ctr"/>
            <a:lstStyle/>
            <a:p>
              <a:endParaRPr lang="en-US"/>
            </a:p>
          </p:txBody>
        </p:sp>
        <p:sp>
          <p:nvSpPr>
            <p:cNvPr id="172" name="Rectangle 29"/>
            <p:cNvSpPr>
              <a:spLocks noChangeArrowheads="1"/>
            </p:cNvSpPr>
            <p:nvPr/>
          </p:nvSpPr>
          <p:spPr bwMode="auto">
            <a:xfrm>
              <a:off x="2160" y="960"/>
              <a:ext cx="144" cy="144"/>
            </a:xfrm>
            <a:prstGeom prst="rect">
              <a:avLst/>
            </a:prstGeom>
            <a:noFill/>
            <a:ln w="28575" algn="ctr">
              <a:solidFill>
                <a:schemeClr val="tx1"/>
              </a:solidFill>
              <a:miter lim="800000"/>
              <a:headEnd type="none" w="sm" len="sm"/>
              <a:tailEnd/>
            </a:ln>
            <a:effectLst/>
          </p:spPr>
          <p:txBody>
            <a:bodyPr wrap="none" anchor="ctr"/>
            <a:lstStyle/>
            <a:p>
              <a:endParaRPr lang="en-US"/>
            </a:p>
          </p:txBody>
        </p:sp>
        <p:sp>
          <p:nvSpPr>
            <p:cNvPr id="173" name="Line 30"/>
            <p:cNvSpPr>
              <a:spLocks noChangeShapeType="1"/>
            </p:cNvSpPr>
            <p:nvPr/>
          </p:nvSpPr>
          <p:spPr bwMode="auto">
            <a:xfrm>
              <a:off x="2160" y="960"/>
              <a:ext cx="144" cy="144"/>
            </a:xfrm>
            <a:prstGeom prst="line">
              <a:avLst/>
            </a:prstGeom>
            <a:noFill/>
            <a:ln w="28575">
              <a:solidFill>
                <a:schemeClr val="tx1"/>
              </a:solidFill>
              <a:round/>
              <a:headEnd type="none" w="sm" len="sm"/>
              <a:tailEnd/>
            </a:ln>
            <a:effectLst/>
          </p:spPr>
          <p:txBody>
            <a:bodyPr wrap="none" anchor="ctr"/>
            <a:lstStyle/>
            <a:p>
              <a:endParaRPr lang="en-US"/>
            </a:p>
          </p:txBody>
        </p:sp>
        <p:sp>
          <p:nvSpPr>
            <p:cNvPr id="174" name="Oval 31"/>
            <p:cNvSpPr>
              <a:spLocks noChangeArrowheads="1"/>
            </p:cNvSpPr>
            <p:nvPr/>
          </p:nvSpPr>
          <p:spPr bwMode="auto">
            <a:xfrm>
              <a:off x="177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75" name="Oval 32"/>
            <p:cNvSpPr>
              <a:spLocks noChangeArrowheads="1"/>
            </p:cNvSpPr>
            <p:nvPr/>
          </p:nvSpPr>
          <p:spPr bwMode="auto">
            <a:xfrm>
              <a:off x="177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76" name="Oval 33"/>
            <p:cNvSpPr>
              <a:spLocks noChangeArrowheads="1"/>
            </p:cNvSpPr>
            <p:nvPr/>
          </p:nvSpPr>
          <p:spPr bwMode="auto">
            <a:xfrm>
              <a:off x="1872" y="120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77" name="Oval 34"/>
            <p:cNvSpPr>
              <a:spLocks noChangeArrowheads="1"/>
            </p:cNvSpPr>
            <p:nvPr/>
          </p:nvSpPr>
          <p:spPr bwMode="auto">
            <a:xfrm>
              <a:off x="1872" y="110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78" name="Oval 35"/>
            <p:cNvSpPr>
              <a:spLocks noChangeArrowheads="1"/>
            </p:cNvSpPr>
            <p:nvPr/>
          </p:nvSpPr>
          <p:spPr bwMode="auto">
            <a:xfrm>
              <a:off x="1824" y="120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79" name="Oval 36"/>
            <p:cNvSpPr>
              <a:spLocks noChangeArrowheads="1"/>
            </p:cNvSpPr>
            <p:nvPr/>
          </p:nvSpPr>
          <p:spPr bwMode="auto">
            <a:xfrm>
              <a:off x="1872"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0" name="Oval 37"/>
            <p:cNvSpPr>
              <a:spLocks noChangeArrowheads="1"/>
            </p:cNvSpPr>
            <p:nvPr/>
          </p:nvSpPr>
          <p:spPr bwMode="auto">
            <a:xfrm flipH="1">
              <a:off x="1776" y="134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1" name="Oval 38"/>
            <p:cNvSpPr>
              <a:spLocks noChangeArrowheads="1"/>
            </p:cNvSpPr>
            <p:nvPr/>
          </p:nvSpPr>
          <p:spPr bwMode="auto">
            <a:xfrm flipH="1">
              <a:off x="1776"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2" name="Oval 39"/>
            <p:cNvSpPr>
              <a:spLocks noChangeArrowheads="1"/>
            </p:cNvSpPr>
            <p:nvPr/>
          </p:nvSpPr>
          <p:spPr bwMode="auto">
            <a:xfrm>
              <a:off x="1824" y="153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3" name="Oval 40"/>
            <p:cNvSpPr>
              <a:spLocks noChangeArrowheads="1"/>
            </p:cNvSpPr>
            <p:nvPr/>
          </p:nvSpPr>
          <p:spPr bwMode="auto">
            <a:xfrm flipH="1">
              <a:off x="1824"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4" name="Oval 41"/>
            <p:cNvSpPr>
              <a:spLocks noChangeArrowheads="1"/>
            </p:cNvSpPr>
            <p:nvPr/>
          </p:nvSpPr>
          <p:spPr bwMode="auto">
            <a:xfrm>
              <a:off x="1920" y="163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5" name="Oval 42"/>
            <p:cNvSpPr>
              <a:spLocks noChangeArrowheads="1"/>
            </p:cNvSpPr>
            <p:nvPr/>
          </p:nvSpPr>
          <p:spPr bwMode="auto">
            <a:xfrm flipH="1">
              <a:off x="1872" y="139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6" name="Oval 43"/>
            <p:cNvSpPr>
              <a:spLocks noChangeArrowheads="1"/>
            </p:cNvSpPr>
            <p:nvPr/>
          </p:nvSpPr>
          <p:spPr bwMode="auto">
            <a:xfrm>
              <a:off x="1872" y="172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7" name="Oval 44"/>
            <p:cNvSpPr>
              <a:spLocks noChangeArrowheads="1"/>
            </p:cNvSpPr>
            <p:nvPr/>
          </p:nvSpPr>
          <p:spPr bwMode="auto">
            <a:xfrm>
              <a:off x="1920" y="187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8" name="Oval 45"/>
            <p:cNvSpPr>
              <a:spLocks noChangeArrowheads="1"/>
            </p:cNvSpPr>
            <p:nvPr/>
          </p:nvSpPr>
          <p:spPr bwMode="auto">
            <a:xfrm>
              <a:off x="1872" y="192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89" name="Oval 46"/>
            <p:cNvSpPr>
              <a:spLocks noChangeArrowheads="1"/>
            </p:cNvSpPr>
            <p:nvPr/>
          </p:nvSpPr>
          <p:spPr bwMode="auto">
            <a:xfrm>
              <a:off x="1872" y="182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0" name="Oval 47"/>
            <p:cNvSpPr>
              <a:spLocks noChangeArrowheads="1"/>
            </p:cNvSpPr>
            <p:nvPr/>
          </p:nvSpPr>
          <p:spPr bwMode="auto">
            <a:xfrm>
              <a:off x="1824" y="192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1" name="Oval 48"/>
            <p:cNvSpPr>
              <a:spLocks noChangeArrowheads="1"/>
            </p:cNvSpPr>
            <p:nvPr/>
          </p:nvSpPr>
          <p:spPr bwMode="auto">
            <a:xfrm>
              <a:off x="1824"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2" name="Oval 49"/>
            <p:cNvSpPr>
              <a:spLocks noChangeArrowheads="1"/>
            </p:cNvSpPr>
            <p:nvPr/>
          </p:nvSpPr>
          <p:spPr bwMode="auto">
            <a:xfrm flipH="1">
              <a:off x="1824" y="124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3" name="Oval 50"/>
            <p:cNvSpPr>
              <a:spLocks noChangeArrowheads="1"/>
            </p:cNvSpPr>
            <p:nvPr/>
          </p:nvSpPr>
          <p:spPr bwMode="auto">
            <a:xfrm flipH="1">
              <a:off x="1824" y="134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4" name="Oval 51"/>
            <p:cNvSpPr>
              <a:spLocks noChangeArrowheads="1"/>
            </p:cNvSpPr>
            <p:nvPr/>
          </p:nvSpPr>
          <p:spPr bwMode="auto">
            <a:xfrm flipH="1">
              <a:off x="1872"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5" name="Oval 52"/>
            <p:cNvSpPr>
              <a:spLocks noChangeArrowheads="1"/>
            </p:cNvSpPr>
            <p:nvPr/>
          </p:nvSpPr>
          <p:spPr bwMode="auto">
            <a:xfrm flipH="1">
              <a:off x="1920" y="139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6" name="Oval 53"/>
            <p:cNvSpPr>
              <a:spLocks noChangeArrowheads="1"/>
            </p:cNvSpPr>
            <p:nvPr/>
          </p:nvSpPr>
          <p:spPr bwMode="auto">
            <a:xfrm flipH="1">
              <a:off x="1824"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7" name="Oval 54"/>
            <p:cNvSpPr>
              <a:spLocks noChangeArrowheads="1"/>
            </p:cNvSpPr>
            <p:nvPr/>
          </p:nvSpPr>
          <p:spPr bwMode="auto">
            <a:xfrm flipH="1">
              <a:off x="1920" y="129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8" name="Oval 55"/>
            <p:cNvSpPr>
              <a:spLocks noChangeArrowheads="1"/>
            </p:cNvSpPr>
            <p:nvPr/>
          </p:nvSpPr>
          <p:spPr bwMode="auto">
            <a:xfrm>
              <a:off x="1920" y="163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199" name="Oval 56"/>
            <p:cNvSpPr>
              <a:spLocks noChangeArrowheads="1"/>
            </p:cNvSpPr>
            <p:nvPr/>
          </p:nvSpPr>
          <p:spPr bwMode="auto">
            <a:xfrm>
              <a:off x="1920" y="172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0" name="Oval 57"/>
            <p:cNvSpPr>
              <a:spLocks noChangeArrowheads="1"/>
            </p:cNvSpPr>
            <p:nvPr/>
          </p:nvSpPr>
          <p:spPr bwMode="auto">
            <a:xfrm>
              <a:off x="1920" y="182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1" name="Oval 58"/>
            <p:cNvSpPr>
              <a:spLocks noChangeArrowheads="1"/>
            </p:cNvSpPr>
            <p:nvPr/>
          </p:nvSpPr>
          <p:spPr bwMode="auto">
            <a:xfrm>
              <a:off x="1872"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2" name="Oval 59"/>
            <p:cNvSpPr>
              <a:spLocks noChangeArrowheads="1"/>
            </p:cNvSpPr>
            <p:nvPr/>
          </p:nvSpPr>
          <p:spPr bwMode="auto">
            <a:xfrm>
              <a:off x="1872" y="182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3" name="Oval 60"/>
            <p:cNvSpPr>
              <a:spLocks noChangeArrowheads="1"/>
            </p:cNvSpPr>
            <p:nvPr/>
          </p:nvSpPr>
          <p:spPr bwMode="auto">
            <a:xfrm>
              <a:off x="1872" y="158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4" name="Oval 61"/>
            <p:cNvSpPr>
              <a:spLocks noChangeArrowheads="1"/>
            </p:cNvSpPr>
            <p:nvPr/>
          </p:nvSpPr>
          <p:spPr bwMode="auto">
            <a:xfrm>
              <a:off x="1872"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5" name="Oval 62"/>
            <p:cNvSpPr>
              <a:spLocks noChangeArrowheads="1"/>
            </p:cNvSpPr>
            <p:nvPr/>
          </p:nvSpPr>
          <p:spPr bwMode="auto">
            <a:xfrm>
              <a:off x="1824"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6" name="Oval 63"/>
            <p:cNvSpPr>
              <a:spLocks noChangeArrowheads="1"/>
            </p:cNvSpPr>
            <p:nvPr/>
          </p:nvSpPr>
          <p:spPr bwMode="auto">
            <a:xfrm flipH="1">
              <a:off x="1776" y="129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7" name="Oval 64"/>
            <p:cNvSpPr>
              <a:spLocks noChangeArrowheads="1"/>
            </p:cNvSpPr>
            <p:nvPr/>
          </p:nvSpPr>
          <p:spPr bwMode="auto">
            <a:xfrm flipH="1">
              <a:off x="1776" y="139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8" name="Oval 65"/>
            <p:cNvSpPr>
              <a:spLocks noChangeArrowheads="1"/>
            </p:cNvSpPr>
            <p:nvPr/>
          </p:nvSpPr>
          <p:spPr bwMode="auto">
            <a:xfrm flipH="1">
              <a:off x="1824" y="148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09" name="Oval 66"/>
            <p:cNvSpPr>
              <a:spLocks noChangeArrowheads="1"/>
            </p:cNvSpPr>
            <p:nvPr/>
          </p:nvSpPr>
          <p:spPr bwMode="auto">
            <a:xfrm flipH="1">
              <a:off x="1872"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0" name="Oval 67"/>
            <p:cNvSpPr>
              <a:spLocks noChangeArrowheads="1"/>
            </p:cNvSpPr>
            <p:nvPr/>
          </p:nvSpPr>
          <p:spPr bwMode="auto">
            <a:xfrm flipH="1">
              <a:off x="1776" y="148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1" name="Oval 68"/>
            <p:cNvSpPr>
              <a:spLocks noChangeArrowheads="1"/>
            </p:cNvSpPr>
            <p:nvPr/>
          </p:nvSpPr>
          <p:spPr bwMode="auto">
            <a:xfrm flipH="1">
              <a:off x="1872" y="134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2" name="Oval 69"/>
            <p:cNvSpPr>
              <a:spLocks noChangeArrowheads="1"/>
            </p:cNvSpPr>
            <p:nvPr/>
          </p:nvSpPr>
          <p:spPr bwMode="auto">
            <a:xfrm>
              <a:off x="1872"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3" name="Oval 70"/>
            <p:cNvSpPr>
              <a:spLocks noChangeArrowheads="1"/>
            </p:cNvSpPr>
            <p:nvPr/>
          </p:nvSpPr>
          <p:spPr bwMode="auto">
            <a:xfrm>
              <a:off x="1872"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4" name="Oval 71"/>
            <p:cNvSpPr>
              <a:spLocks noChangeArrowheads="1"/>
            </p:cNvSpPr>
            <p:nvPr/>
          </p:nvSpPr>
          <p:spPr bwMode="auto">
            <a:xfrm>
              <a:off x="1872" y="187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5" name="Oval 72"/>
            <p:cNvSpPr>
              <a:spLocks noChangeArrowheads="1"/>
            </p:cNvSpPr>
            <p:nvPr/>
          </p:nvSpPr>
          <p:spPr bwMode="auto">
            <a:xfrm>
              <a:off x="1872"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6" name="Oval 73"/>
            <p:cNvSpPr>
              <a:spLocks noChangeArrowheads="1"/>
            </p:cNvSpPr>
            <p:nvPr/>
          </p:nvSpPr>
          <p:spPr bwMode="auto">
            <a:xfrm>
              <a:off x="1824" y="187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7" name="Oval 74"/>
            <p:cNvSpPr>
              <a:spLocks noChangeArrowheads="1"/>
            </p:cNvSpPr>
            <p:nvPr/>
          </p:nvSpPr>
          <p:spPr bwMode="auto">
            <a:xfrm>
              <a:off x="1824" y="163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8" name="Oval 75"/>
            <p:cNvSpPr>
              <a:spLocks noChangeArrowheads="1"/>
            </p:cNvSpPr>
            <p:nvPr/>
          </p:nvSpPr>
          <p:spPr bwMode="auto">
            <a:xfrm>
              <a:off x="1824" y="120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19" name="Oval 76"/>
            <p:cNvSpPr>
              <a:spLocks noChangeArrowheads="1"/>
            </p:cNvSpPr>
            <p:nvPr/>
          </p:nvSpPr>
          <p:spPr bwMode="auto">
            <a:xfrm flipH="1">
              <a:off x="1824" y="129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0" name="Oval 77"/>
            <p:cNvSpPr>
              <a:spLocks noChangeArrowheads="1"/>
            </p:cNvSpPr>
            <p:nvPr/>
          </p:nvSpPr>
          <p:spPr bwMode="auto">
            <a:xfrm flipH="1">
              <a:off x="1920"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1" name="Oval 78"/>
            <p:cNvSpPr>
              <a:spLocks noChangeArrowheads="1"/>
            </p:cNvSpPr>
            <p:nvPr/>
          </p:nvSpPr>
          <p:spPr bwMode="auto">
            <a:xfrm flipH="1">
              <a:off x="1920" y="134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2" name="Oval 79"/>
            <p:cNvSpPr>
              <a:spLocks noChangeArrowheads="1"/>
            </p:cNvSpPr>
            <p:nvPr/>
          </p:nvSpPr>
          <p:spPr bwMode="auto">
            <a:xfrm flipH="1">
              <a:off x="1872" y="144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3" name="Oval 80"/>
            <p:cNvSpPr>
              <a:spLocks noChangeArrowheads="1"/>
            </p:cNvSpPr>
            <p:nvPr/>
          </p:nvSpPr>
          <p:spPr bwMode="auto">
            <a:xfrm flipH="1">
              <a:off x="1920" y="124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4" name="Oval 81"/>
            <p:cNvSpPr>
              <a:spLocks noChangeArrowheads="1"/>
            </p:cNvSpPr>
            <p:nvPr/>
          </p:nvSpPr>
          <p:spPr bwMode="auto">
            <a:xfrm flipH="1">
              <a:off x="1776" y="148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5" name="Oval 82"/>
            <p:cNvSpPr>
              <a:spLocks noChangeArrowheads="1"/>
            </p:cNvSpPr>
            <p:nvPr/>
          </p:nvSpPr>
          <p:spPr bwMode="auto">
            <a:xfrm>
              <a:off x="1920"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6" name="Oval 83"/>
            <p:cNvSpPr>
              <a:spLocks noChangeArrowheads="1"/>
            </p:cNvSpPr>
            <p:nvPr/>
          </p:nvSpPr>
          <p:spPr bwMode="auto">
            <a:xfrm>
              <a:off x="1920"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7" name="Oval 84"/>
            <p:cNvSpPr>
              <a:spLocks noChangeArrowheads="1"/>
            </p:cNvSpPr>
            <p:nvPr/>
          </p:nvSpPr>
          <p:spPr bwMode="auto">
            <a:xfrm>
              <a:off x="1872" y="163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8" name="Oval 85"/>
            <p:cNvSpPr>
              <a:spLocks noChangeArrowheads="1"/>
            </p:cNvSpPr>
            <p:nvPr/>
          </p:nvSpPr>
          <p:spPr bwMode="auto">
            <a:xfrm>
              <a:off x="1872"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29" name="Oval 86"/>
            <p:cNvSpPr>
              <a:spLocks noChangeArrowheads="1"/>
            </p:cNvSpPr>
            <p:nvPr/>
          </p:nvSpPr>
          <p:spPr bwMode="auto">
            <a:xfrm>
              <a:off x="1872" y="153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0" name="Oval 87"/>
            <p:cNvSpPr>
              <a:spLocks noChangeArrowheads="1"/>
            </p:cNvSpPr>
            <p:nvPr/>
          </p:nvSpPr>
          <p:spPr bwMode="auto">
            <a:xfrm flipH="1">
              <a:off x="177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1" name="Oval 88"/>
            <p:cNvSpPr>
              <a:spLocks noChangeArrowheads="1"/>
            </p:cNvSpPr>
            <p:nvPr/>
          </p:nvSpPr>
          <p:spPr bwMode="auto">
            <a:xfrm flipH="1">
              <a:off x="1776"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2" name="Oval 89"/>
            <p:cNvSpPr>
              <a:spLocks noChangeArrowheads="1"/>
            </p:cNvSpPr>
            <p:nvPr/>
          </p:nvSpPr>
          <p:spPr bwMode="auto">
            <a:xfrm flipH="1">
              <a:off x="1824"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3" name="Oval 90"/>
            <p:cNvSpPr>
              <a:spLocks noChangeArrowheads="1"/>
            </p:cNvSpPr>
            <p:nvPr/>
          </p:nvSpPr>
          <p:spPr bwMode="auto">
            <a:xfrm flipH="1">
              <a:off x="1872" y="110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4" name="Oval 91"/>
            <p:cNvSpPr>
              <a:spLocks noChangeArrowheads="1"/>
            </p:cNvSpPr>
            <p:nvPr/>
          </p:nvSpPr>
          <p:spPr bwMode="auto">
            <a:xfrm flipH="1">
              <a:off x="182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5" name="Oval 92"/>
            <p:cNvSpPr>
              <a:spLocks noChangeArrowheads="1"/>
            </p:cNvSpPr>
            <p:nvPr/>
          </p:nvSpPr>
          <p:spPr bwMode="auto">
            <a:xfrm flipH="1">
              <a:off x="1872"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6" name="Oval 93"/>
            <p:cNvSpPr>
              <a:spLocks noChangeArrowheads="1"/>
            </p:cNvSpPr>
            <p:nvPr/>
          </p:nvSpPr>
          <p:spPr bwMode="auto">
            <a:xfrm flipH="1">
              <a:off x="1920" y="110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7" name="Oval 94"/>
            <p:cNvSpPr>
              <a:spLocks noChangeArrowheads="1"/>
            </p:cNvSpPr>
            <p:nvPr/>
          </p:nvSpPr>
          <p:spPr bwMode="auto">
            <a:xfrm flipH="1">
              <a:off x="1824"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8" name="Oval 95"/>
            <p:cNvSpPr>
              <a:spLocks noChangeArrowheads="1"/>
            </p:cNvSpPr>
            <p:nvPr/>
          </p:nvSpPr>
          <p:spPr bwMode="auto">
            <a:xfrm flipH="1">
              <a:off x="1920"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39" name="Oval 96"/>
            <p:cNvSpPr>
              <a:spLocks noChangeArrowheads="1"/>
            </p:cNvSpPr>
            <p:nvPr/>
          </p:nvSpPr>
          <p:spPr bwMode="auto">
            <a:xfrm flipH="1">
              <a:off x="1776"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0" name="Oval 97"/>
            <p:cNvSpPr>
              <a:spLocks noChangeArrowheads="1"/>
            </p:cNvSpPr>
            <p:nvPr/>
          </p:nvSpPr>
          <p:spPr bwMode="auto">
            <a:xfrm flipH="1">
              <a:off x="1776" y="110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1" name="Oval 98"/>
            <p:cNvSpPr>
              <a:spLocks noChangeArrowheads="1"/>
            </p:cNvSpPr>
            <p:nvPr/>
          </p:nvSpPr>
          <p:spPr bwMode="auto">
            <a:xfrm flipH="1">
              <a:off x="1872"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2" name="Oval 99"/>
            <p:cNvSpPr>
              <a:spLocks noChangeArrowheads="1"/>
            </p:cNvSpPr>
            <p:nvPr/>
          </p:nvSpPr>
          <p:spPr bwMode="auto">
            <a:xfrm flipH="1">
              <a:off x="1872"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3" name="Oval 100"/>
            <p:cNvSpPr>
              <a:spLocks noChangeArrowheads="1"/>
            </p:cNvSpPr>
            <p:nvPr/>
          </p:nvSpPr>
          <p:spPr bwMode="auto">
            <a:xfrm flipH="1">
              <a:off x="1824"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4" name="Oval 101"/>
            <p:cNvSpPr>
              <a:spLocks noChangeArrowheads="1"/>
            </p:cNvSpPr>
            <p:nvPr/>
          </p:nvSpPr>
          <p:spPr bwMode="auto">
            <a:xfrm flipH="1">
              <a:off x="1920"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5" name="Oval 102"/>
            <p:cNvSpPr>
              <a:spLocks noChangeArrowheads="1"/>
            </p:cNvSpPr>
            <p:nvPr/>
          </p:nvSpPr>
          <p:spPr bwMode="auto">
            <a:xfrm flipH="1">
              <a:off x="1920"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6" name="Oval 103"/>
            <p:cNvSpPr>
              <a:spLocks noChangeArrowheads="1"/>
            </p:cNvSpPr>
            <p:nvPr/>
          </p:nvSpPr>
          <p:spPr bwMode="auto">
            <a:xfrm flipH="1">
              <a:off x="1872" y="115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7" name="Oval 104"/>
            <p:cNvSpPr>
              <a:spLocks noChangeArrowheads="1"/>
            </p:cNvSpPr>
            <p:nvPr/>
          </p:nvSpPr>
          <p:spPr bwMode="auto">
            <a:xfrm>
              <a:off x="1872" y="153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8" name="Oval 105"/>
            <p:cNvSpPr>
              <a:spLocks noChangeArrowheads="1"/>
            </p:cNvSpPr>
            <p:nvPr/>
          </p:nvSpPr>
          <p:spPr bwMode="auto">
            <a:xfrm>
              <a:off x="1824" y="163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49" name="Oval 106"/>
            <p:cNvSpPr>
              <a:spLocks noChangeArrowheads="1"/>
            </p:cNvSpPr>
            <p:nvPr/>
          </p:nvSpPr>
          <p:spPr bwMode="auto">
            <a:xfrm>
              <a:off x="1872"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0" name="Oval 107"/>
            <p:cNvSpPr>
              <a:spLocks noChangeArrowheads="1"/>
            </p:cNvSpPr>
            <p:nvPr/>
          </p:nvSpPr>
          <p:spPr bwMode="auto">
            <a:xfrm>
              <a:off x="1824" y="182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1" name="Oval 108"/>
            <p:cNvSpPr>
              <a:spLocks noChangeArrowheads="1"/>
            </p:cNvSpPr>
            <p:nvPr/>
          </p:nvSpPr>
          <p:spPr bwMode="auto">
            <a:xfrm>
              <a:off x="1824" y="172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2" name="Oval 109"/>
            <p:cNvSpPr>
              <a:spLocks noChangeArrowheads="1"/>
            </p:cNvSpPr>
            <p:nvPr/>
          </p:nvSpPr>
          <p:spPr bwMode="auto">
            <a:xfrm>
              <a:off x="1776" y="182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3" name="Oval 110"/>
            <p:cNvSpPr>
              <a:spLocks noChangeArrowheads="1"/>
            </p:cNvSpPr>
            <p:nvPr/>
          </p:nvSpPr>
          <p:spPr bwMode="auto">
            <a:xfrm>
              <a:off x="1776" y="158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4" name="Oval 111"/>
            <p:cNvSpPr>
              <a:spLocks noChangeArrowheads="1"/>
            </p:cNvSpPr>
            <p:nvPr/>
          </p:nvSpPr>
          <p:spPr bwMode="auto">
            <a:xfrm>
              <a:off x="1872" y="153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5" name="Oval 112"/>
            <p:cNvSpPr>
              <a:spLocks noChangeArrowheads="1"/>
            </p:cNvSpPr>
            <p:nvPr/>
          </p:nvSpPr>
          <p:spPr bwMode="auto">
            <a:xfrm>
              <a:off x="1872" y="1632"/>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6" name="Oval 113"/>
            <p:cNvSpPr>
              <a:spLocks noChangeArrowheads="1"/>
            </p:cNvSpPr>
            <p:nvPr/>
          </p:nvSpPr>
          <p:spPr bwMode="auto">
            <a:xfrm>
              <a:off x="1872" y="172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7" name="Oval 114"/>
            <p:cNvSpPr>
              <a:spLocks noChangeArrowheads="1"/>
            </p:cNvSpPr>
            <p:nvPr/>
          </p:nvSpPr>
          <p:spPr bwMode="auto">
            <a:xfrm>
              <a:off x="1824" y="158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8" name="Oval 115"/>
            <p:cNvSpPr>
              <a:spLocks noChangeArrowheads="1"/>
            </p:cNvSpPr>
            <p:nvPr/>
          </p:nvSpPr>
          <p:spPr bwMode="auto">
            <a:xfrm>
              <a:off x="1824" y="172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59" name="Oval 116"/>
            <p:cNvSpPr>
              <a:spLocks noChangeArrowheads="1"/>
            </p:cNvSpPr>
            <p:nvPr/>
          </p:nvSpPr>
          <p:spPr bwMode="auto">
            <a:xfrm>
              <a:off x="1824" y="158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0" name="Oval 117"/>
            <p:cNvSpPr>
              <a:spLocks noChangeArrowheads="1"/>
            </p:cNvSpPr>
            <p:nvPr/>
          </p:nvSpPr>
          <p:spPr bwMode="auto">
            <a:xfrm>
              <a:off x="1824"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1" name="Oval 118"/>
            <p:cNvSpPr>
              <a:spLocks noChangeArrowheads="1"/>
            </p:cNvSpPr>
            <p:nvPr/>
          </p:nvSpPr>
          <p:spPr bwMode="auto">
            <a:xfrm>
              <a:off x="1824"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2" name="Oval 119"/>
            <p:cNvSpPr>
              <a:spLocks noChangeArrowheads="1"/>
            </p:cNvSpPr>
            <p:nvPr/>
          </p:nvSpPr>
          <p:spPr bwMode="auto">
            <a:xfrm>
              <a:off x="1824"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3" name="Oval 120"/>
            <p:cNvSpPr>
              <a:spLocks noChangeArrowheads="1"/>
            </p:cNvSpPr>
            <p:nvPr/>
          </p:nvSpPr>
          <p:spPr bwMode="auto">
            <a:xfrm>
              <a:off x="1776" y="177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4" name="Oval 121"/>
            <p:cNvSpPr>
              <a:spLocks noChangeArrowheads="1"/>
            </p:cNvSpPr>
            <p:nvPr/>
          </p:nvSpPr>
          <p:spPr bwMode="auto">
            <a:xfrm>
              <a:off x="1776" y="153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5" name="Oval 122"/>
            <p:cNvSpPr>
              <a:spLocks noChangeArrowheads="1"/>
            </p:cNvSpPr>
            <p:nvPr/>
          </p:nvSpPr>
          <p:spPr bwMode="auto">
            <a:xfrm>
              <a:off x="1872" y="1584"/>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6" name="Oval 123"/>
            <p:cNvSpPr>
              <a:spLocks noChangeArrowheads="1"/>
            </p:cNvSpPr>
            <p:nvPr/>
          </p:nvSpPr>
          <p:spPr bwMode="auto">
            <a:xfrm>
              <a:off x="1872"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7" name="Oval 124"/>
            <p:cNvSpPr>
              <a:spLocks noChangeArrowheads="1"/>
            </p:cNvSpPr>
            <p:nvPr/>
          </p:nvSpPr>
          <p:spPr bwMode="auto">
            <a:xfrm>
              <a:off x="1824" y="153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8" name="Oval 125"/>
            <p:cNvSpPr>
              <a:spLocks noChangeArrowheads="1"/>
            </p:cNvSpPr>
            <p:nvPr/>
          </p:nvSpPr>
          <p:spPr bwMode="auto">
            <a:xfrm>
              <a:off x="1824" y="168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69" name="Oval 126"/>
            <p:cNvSpPr>
              <a:spLocks noChangeArrowheads="1"/>
            </p:cNvSpPr>
            <p:nvPr/>
          </p:nvSpPr>
          <p:spPr bwMode="auto">
            <a:xfrm>
              <a:off x="2592"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0" name="Oval 127"/>
            <p:cNvSpPr>
              <a:spLocks noChangeArrowheads="1"/>
            </p:cNvSpPr>
            <p:nvPr/>
          </p:nvSpPr>
          <p:spPr bwMode="auto">
            <a:xfrm flipH="1">
              <a:off x="2544"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1" name="Oval 128"/>
            <p:cNvSpPr>
              <a:spLocks noChangeArrowheads="1"/>
            </p:cNvSpPr>
            <p:nvPr/>
          </p:nvSpPr>
          <p:spPr bwMode="auto">
            <a:xfrm flipH="1">
              <a:off x="249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2" name="Oval 129"/>
            <p:cNvSpPr>
              <a:spLocks noChangeArrowheads="1"/>
            </p:cNvSpPr>
            <p:nvPr/>
          </p:nvSpPr>
          <p:spPr bwMode="auto">
            <a:xfrm flipH="1">
              <a:off x="249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3" name="Oval 130"/>
            <p:cNvSpPr>
              <a:spLocks noChangeArrowheads="1"/>
            </p:cNvSpPr>
            <p:nvPr/>
          </p:nvSpPr>
          <p:spPr bwMode="auto">
            <a:xfrm>
              <a:off x="2592"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4" name="Oval 131"/>
            <p:cNvSpPr>
              <a:spLocks noChangeArrowheads="1"/>
            </p:cNvSpPr>
            <p:nvPr/>
          </p:nvSpPr>
          <p:spPr bwMode="auto">
            <a:xfrm>
              <a:off x="2592"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5" name="Oval 132"/>
            <p:cNvSpPr>
              <a:spLocks noChangeArrowheads="1"/>
            </p:cNvSpPr>
            <p:nvPr/>
          </p:nvSpPr>
          <p:spPr bwMode="auto">
            <a:xfrm>
              <a:off x="2448"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6" name="Oval 133"/>
            <p:cNvSpPr>
              <a:spLocks noChangeArrowheads="1"/>
            </p:cNvSpPr>
            <p:nvPr/>
          </p:nvSpPr>
          <p:spPr bwMode="auto">
            <a:xfrm>
              <a:off x="2592"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7" name="Oval 134"/>
            <p:cNvSpPr>
              <a:spLocks noChangeArrowheads="1"/>
            </p:cNvSpPr>
            <p:nvPr/>
          </p:nvSpPr>
          <p:spPr bwMode="auto">
            <a:xfrm>
              <a:off x="254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8" name="Oval 135"/>
            <p:cNvSpPr>
              <a:spLocks noChangeArrowheads="1"/>
            </p:cNvSpPr>
            <p:nvPr/>
          </p:nvSpPr>
          <p:spPr bwMode="auto">
            <a:xfrm>
              <a:off x="2928"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79" name="Oval 136"/>
            <p:cNvSpPr>
              <a:spLocks noChangeArrowheads="1"/>
            </p:cNvSpPr>
            <p:nvPr/>
          </p:nvSpPr>
          <p:spPr bwMode="auto">
            <a:xfrm>
              <a:off x="2496"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0" name="Oval 137"/>
            <p:cNvSpPr>
              <a:spLocks noChangeArrowheads="1"/>
            </p:cNvSpPr>
            <p:nvPr/>
          </p:nvSpPr>
          <p:spPr bwMode="auto">
            <a:xfrm>
              <a:off x="2592"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1" name="Oval 138"/>
            <p:cNvSpPr>
              <a:spLocks noChangeArrowheads="1"/>
            </p:cNvSpPr>
            <p:nvPr/>
          </p:nvSpPr>
          <p:spPr bwMode="auto">
            <a:xfrm>
              <a:off x="2880"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2" name="Oval 139"/>
            <p:cNvSpPr>
              <a:spLocks noChangeArrowheads="1"/>
            </p:cNvSpPr>
            <p:nvPr/>
          </p:nvSpPr>
          <p:spPr bwMode="auto">
            <a:xfrm flipH="1">
              <a:off x="2784"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3" name="Oval 140"/>
            <p:cNvSpPr>
              <a:spLocks noChangeArrowheads="1"/>
            </p:cNvSpPr>
            <p:nvPr/>
          </p:nvSpPr>
          <p:spPr bwMode="auto">
            <a:xfrm flipH="1">
              <a:off x="273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4" name="Oval 141"/>
            <p:cNvSpPr>
              <a:spLocks noChangeArrowheads="1"/>
            </p:cNvSpPr>
            <p:nvPr/>
          </p:nvSpPr>
          <p:spPr bwMode="auto">
            <a:xfrm flipH="1">
              <a:off x="273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5" name="Oval 142"/>
            <p:cNvSpPr>
              <a:spLocks noChangeArrowheads="1"/>
            </p:cNvSpPr>
            <p:nvPr/>
          </p:nvSpPr>
          <p:spPr bwMode="auto">
            <a:xfrm>
              <a:off x="273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6" name="Oval 143"/>
            <p:cNvSpPr>
              <a:spLocks noChangeArrowheads="1"/>
            </p:cNvSpPr>
            <p:nvPr/>
          </p:nvSpPr>
          <p:spPr bwMode="auto">
            <a:xfrm>
              <a:off x="278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7" name="Oval 144"/>
            <p:cNvSpPr>
              <a:spLocks noChangeArrowheads="1"/>
            </p:cNvSpPr>
            <p:nvPr/>
          </p:nvSpPr>
          <p:spPr bwMode="auto">
            <a:xfrm>
              <a:off x="278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8" name="Oval 145"/>
            <p:cNvSpPr>
              <a:spLocks noChangeArrowheads="1"/>
            </p:cNvSpPr>
            <p:nvPr/>
          </p:nvSpPr>
          <p:spPr bwMode="auto">
            <a:xfrm>
              <a:off x="278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89" name="Oval 146"/>
            <p:cNvSpPr>
              <a:spLocks noChangeArrowheads="1"/>
            </p:cNvSpPr>
            <p:nvPr/>
          </p:nvSpPr>
          <p:spPr bwMode="auto">
            <a:xfrm flipH="1">
              <a:off x="273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0" name="Oval 147"/>
            <p:cNvSpPr>
              <a:spLocks noChangeArrowheads="1"/>
            </p:cNvSpPr>
            <p:nvPr/>
          </p:nvSpPr>
          <p:spPr bwMode="auto">
            <a:xfrm flipH="1">
              <a:off x="2688"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1" name="Oval 148"/>
            <p:cNvSpPr>
              <a:spLocks noChangeArrowheads="1"/>
            </p:cNvSpPr>
            <p:nvPr/>
          </p:nvSpPr>
          <p:spPr bwMode="auto">
            <a:xfrm flipH="1">
              <a:off x="2688"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2" name="Oval 149"/>
            <p:cNvSpPr>
              <a:spLocks noChangeArrowheads="1"/>
            </p:cNvSpPr>
            <p:nvPr/>
          </p:nvSpPr>
          <p:spPr bwMode="auto">
            <a:xfrm>
              <a:off x="2640"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3" name="Oval 150"/>
            <p:cNvSpPr>
              <a:spLocks noChangeArrowheads="1"/>
            </p:cNvSpPr>
            <p:nvPr/>
          </p:nvSpPr>
          <p:spPr bwMode="auto">
            <a:xfrm>
              <a:off x="2448"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4" name="Oval 151"/>
            <p:cNvSpPr>
              <a:spLocks noChangeArrowheads="1"/>
            </p:cNvSpPr>
            <p:nvPr/>
          </p:nvSpPr>
          <p:spPr bwMode="auto">
            <a:xfrm>
              <a:off x="2688"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5" name="Oval 152"/>
            <p:cNvSpPr>
              <a:spLocks noChangeArrowheads="1"/>
            </p:cNvSpPr>
            <p:nvPr/>
          </p:nvSpPr>
          <p:spPr bwMode="auto">
            <a:xfrm>
              <a:off x="2400"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6" name="Oval 153"/>
            <p:cNvSpPr>
              <a:spLocks noChangeArrowheads="1"/>
            </p:cNvSpPr>
            <p:nvPr/>
          </p:nvSpPr>
          <p:spPr bwMode="auto">
            <a:xfrm>
              <a:off x="273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7" name="Oval 154"/>
            <p:cNvSpPr>
              <a:spLocks noChangeArrowheads="1"/>
            </p:cNvSpPr>
            <p:nvPr/>
          </p:nvSpPr>
          <p:spPr bwMode="auto">
            <a:xfrm>
              <a:off x="273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8" name="Oval 155"/>
            <p:cNvSpPr>
              <a:spLocks noChangeArrowheads="1"/>
            </p:cNvSpPr>
            <p:nvPr/>
          </p:nvSpPr>
          <p:spPr bwMode="auto">
            <a:xfrm>
              <a:off x="2736"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299" name="Oval 156"/>
            <p:cNvSpPr>
              <a:spLocks noChangeArrowheads="1"/>
            </p:cNvSpPr>
            <p:nvPr/>
          </p:nvSpPr>
          <p:spPr bwMode="auto">
            <a:xfrm>
              <a:off x="278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0" name="Oval 157"/>
            <p:cNvSpPr>
              <a:spLocks noChangeArrowheads="1"/>
            </p:cNvSpPr>
            <p:nvPr/>
          </p:nvSpPr>
          <p:spPr bwMode="auto">
            <a:xfrm>
              <a:off x="3024"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1" name="Oval 158"/>
            <p:cNvSpPr>
              <a:spLocks noChangeArrowheads="1"/>
            </p:cNvSpPr>
            <p:nvPr/>
          </p:nvSpPr>
          <p:spPr bwMode="auto">
            <a:xfrm flipH="1">
              <a:off x="2976"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2" name="Oval 159"/>
            <p:cNvSpPr>
              <a:spLocks noChangeArrowheads="1"/>
            </p:cNvSpPr>
            <p:nvPr/>
          </p:nvSpPr>
          <p:spPr bwMode="auto">
            <a:xfrm flipH="1">
              <a:off x="2928"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3" name="Oval 160"/>
            <p:cNvSpPr>
              <a:spLocks noChangeArrowheads="1"/>
            </p:cNvSpPr>
            <p:nvPr/>
          </p:nvSpPr>
          <p:spPr bwMode="auto">
            <a:xfrm flipH="1">
              <a:off x="2928"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4" name="Oval 161"/>
            <p:cNvSpPr>
              <a:spLocks noChangeArrowheads="1"/>
            </p:cNvSpPr>
            <p:nvPr/>
          </p:nvSpPr>
          <p:spPr bwMode="auto">
            <a:xfrm>
              <a:off x="2880"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5" name="Oval 162"/>
            <p:cNvSpPr>
              <a:spLocks noChangeArrowheads="1"/>
            </p:cNvSpPr>
            <p:nvPr/>
          </p:nvSpPr>
          <p:spPr bwMode="auto">
            <a:xfrm>
              <a:off x="297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6" name="Oval 163"/>
            <p:cNvSpPr>
              <a:spLocks noChangeArrowheads="1"/>
            </p:cNvSpPr>
            <p:nvPr/>
          </p:nvSpPr>
          <p:spPr bwMode="auto">
            <a:xfrm>
              <a:off x="2832"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7" name="Oval 164"/>
            <p:cNvSpPr>
              <a:spLocks noChangeArrowheads="1"/>
            </p:cNvSpPr>
            <p:nvPr/>
          </p:nvSpPr>
          <p:spPr bwMode="auto">
            <a:xfrm>
              <a:off x="2160" y="96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8" name="Oval 165"/>
            <p:cNvSpPr>
              <a:spLocks noChangeArrowheads="1"/>
            </p:cNvSpPr>
            <p:nvPr/>
          </p:nvSpPr>
          <p:spPr bwMode="auto">
            <a:xfrm>
              <a:off x="2256"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09" name="Oval 166"/>
            <p:cNvSpPr>
              <a:spLocks noChangeArrowheads="1"/>
            </p:cNvSpPr>
            <p:nvPr/>
          </p:nvSpPr>
          <p:spPr bwMode="auto">
            <a:xfrm>
              <a:off x="2208" y="1008"/>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10" name="Oval 167"/>
            <p:cNvSpPr>
              <a:spLocks noChangeArrowheads="1"/>
            </p:cNvSpPr>
            <p:nvPr/>
          </p:nvSpPr>
          <p:spPr bwMode="auto">
            <a:xfrm>
              <a:off x="624" y="192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11" name="Oval 168"/>
            <p:cNvSpPr>
              <a:spLocks noChangeArrowheads="1"/>
            </p:cNvSpPr>
            <p:nvPr/>
          </p:nvSpPr>
          <p:spPr bwMode="auto">
            <a:xfrm>
              <a:off x="960" y="1056"/>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sp>
          <p:nvSpPr>
            <p:cNvPr id="312" name="Oval 169"/>
            <p:cNvSpPr>
              <a:spLocks noChangeArrowheads="1"/>
            </p:cNvSpPr>
            <p:nvPr/>
          </p:nvSpPr>
          <p:spPr bwMode="auto">
            <a:xfrm>
              <a:off x="624" y="1200"/>
              <a:ext cx="48" cy="48"/>
            </a:xfrm>
            <a:prstGeom prst="ellipse">
              <a:avLst/>
            </a:prstGeom>
            <a:solidFill>
              <a:schemeClr val="tx1"/>
            </a:solidFill>
            <a:ln w="28575" algn="ctr">
              <a:solidFill>
                <a:schemeClr val="tx1"/>
              </a:solidFill>
              <a:round/>
              <a:headEnd type="none" w="sm" len="sm"/>
              <a:tailEnd/>
            </a:ln>
            <a:effectLst/>
          </p:spPr>
          <p:txBody>
            <a:bodyPr wrap="none" anchor="ctr"/>
            <a:lstStyle/>
            <a:p>
              <a:endParaRPr lang="en-US"/>
            </a:p>
          </p:txBody>
        </p:sp>
      </p:grpSp>
      <p:sp>
        <p:nvSpPr>
          <p:cNvPr id="313" name="Text Box 172"/>
          <p:cNvSpPr txBox="1">
            <a:spLocks noChangeArrowheads="1"/>
          </p:cNvSpPr>
          <p:nvPr/>
        </p:nvSpPr>
        <p:spPr bwMode="auto">
          <a:xfrm>
            <a:off x="3429000" y="5943600"/>
            <a:ext cx="404812" cy="457200"/>
          </a:xfrm>
          <a:prstGeom prst="rect">
            <a:avLst/>
          </a:prstGeom>
          <a:noFill/>
          <a:ln w="19050" cap="rnd" algn="ctr">
            <a:noFill/>
            <a:miter lim="800000"/>
            <a:headEnd/>
            <a:tailEnd/>
          </a:ln>
          <a:effectLst/>
        </p:spPr>
        <p:txBody>
          <a:bodyPr wrap="none">
            <a:spAutoFit/>
          </a:bodyPr>
          <a:lstStyle/>
          <a:p>
            <a:r>
              <a:rPr lang="en-US" dirty="0">
                <a:latin typeface="Times New Roman" pitchFamily="18" charset="0"/>
              </a:rPr>
              <a:t>U</a:t>
            </a:r>
          </a:p>
        </p:txBody>
      </p:sp>
      <p:sp>
        <p:nvSpPr>
          <p:cNvPr id="314" name="Text Box 173"/>
          <p:cNvSpPr txBox="1">
            <a:spLocks noChangeArrowheads="1"/>
          </p:cNvSpPr>
          <p:nvPr/>
        </p:nvSpPr>
        <p:spPr bwMode="auto">
          <a:xfrm>
            <a:off x="3657600" y="5029200"/>
            <a:ext cx="365125" cy="457200"/>
          </a:xfrm>
          <a:prstGeom prst="rect">
            <a:avLst/>
          </a:prstGeom>
          <a:noFill/>
          <a:ln w="19050" cap="rnd" algn="ctr">
            <a:noFill/>
            <a:miter lim="800000"/>
            <a:headEnd/>
            <a:tailEnd/>
          </a:ln>
          <a:effectLst/>
        </p:spPr>
        <p:txBody>
          <a:bodyPr wrap="none">
            <a:spAutoFit/>
          </a:bodyPr>
          <a:lstStyle/>
          <a:p>
            <a:r>
              <a:rPr lang="en-US" dirty="0">
                <a:latin typeface="Times New Roman" pitchFamily="18" charset="0"/>
                <a:sym typeface="Symbol" pitchFamily="18" charset="2"/>
              </a:rPr>
              <a:t></a:t>
            </a:r>
          </a:p>
        </p:txBody>
      </p:sp>
      <p:sp>
        <p:nvSpPr>
          <p:cNvPr id="315" name="Text Box 174"/>
          <p:cNvSpPr txBox="1">
            <a:spLocks noChangeArrowheads="1"/>
          </p:cNvSpPr>
          <p:nvPr/>
        </p:nvSpPr>
        <p:spPr bwMode="auto">
          <a:xfrm>
            <a:off x="5029200" y="4724400"/>
            <a:ext cx="539750" cy="457200"/>
          </a:xfrm>
          <a:prstGeom prst="rect">
            <a:avLst/>
          </a:prstGeom>
          <a:noFill/>
          <a:ln w="19050" cap="rnd" algn="ctr">
            <a:noFill/>
            <a:miter lim="800000"/>
            <a:headEnd/>
            <a:tailEnd/>
          </a:ln>
          <a:effectLst/>
        </p:spPr>
        <p:txBody>
          <a:bodyPr wrap="none">
            <a:spAutoFit/>
          </a:bodyPr>
          <a:lstStyle/>
          <a:p>
            <a:r>
              <a:rPr lang="en-US" dirty="0">
                <a:latin typeface="Times New Roman" pitchFamily="18" charset="0"/>
              </a:rPr>
              <a:t>V</a:t>
            </a:r>
            <a:r>
              <a:rPr lang="en-US" baseline="30000" dirty="0">
                <a:latin typeface="Times New Roman" pitchFamily="18" charset="0"/>
              </a:rPr>
              <a:t>T</a:t>
            </a:r>
          </a:p>
        </p:txBody>
      </p:sp>
      <p:sp>
        <p:nvSpPr>
          <p:cNvPr id="159" name="Bevel 158"/>
          <p:cNvSpPr/>
          <p:nvPr/>
        </p:nvSpPr>
        <p:spPr>
          <a:xfrm>
            <a:off x="8744194" y="6220698"/>
            <a:ext cx="220297" cy="247513"/>
          </a:xfrm>
          <a:prstGeom prst="bevel">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Tree>
    <p:extLst>
      <p:ext uri="{BB962C8B-B14F-4D97-AF65-F5344CB8AC3E}">
        <p14:creationId xmlns:p14="http://schemas.microsoft.com/office/powerpoint/2010/main" val="2750580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75235">
                                            <p:txEl>
                                              <p:pRg st="0" end="0"/>
                                            </p:txEl>
                                          </p:spTgt>
                                        </p:tgtEl>
                                        <p:attrNameLst>
                                          <p:attrName>style.visibility</p:attrName>
                                        </p:attrNameLst>
                                      </p:cBhvr>
                                      <p:to>
                                        <p:strVal val="visible"/>
                                      </p:to>
                                    </p:set>
                                    <p:animEffect transition="in" filter="fade">
                                      <p:cBhvr>
                                        <p:cTn id="7" dur="500"/>
                                        <p:tgtEl>
                                          <p:spTgt spid="137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5235">
                                            <p:txEl>
                                              <p:pRg st="1" end="1"/>
                                            </p:txEl>
                                          </p:spTgt>
                                        </p:tgtEl>
                                        <p:attrNameLst>
                                          <p:attrName>style.visibility</p:attrName>
                                        </p:attrNameLst>
                                      </p:cBhvr>
                                      <p:to>
                                        <p:strVal val="visible"/>
                                      </p:to>
                                    </p:set>
                                    <p:animEffect transition="in" filter="fade">
                                      <p:cBhvr>
                                        <p:cTn id="12" dur="500"/>
                                        <p:tgtEl>
                                          <p:spTgt spid="137523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75235">
                                            <p:txEl>
                                              <p:pRg st="2" end="2"/>
                                            </p:txEl>
                                          </p:spTgt>
                                        </p:tgtEl>
                                        <p:attrNameLst>
                                          <p:attrName>style.visibility</p:attrName>
                                        </p:attrNameLst>
                                      </p:cBhvr>
                                      <p:to>
                                        <p:strVal val="visible"/>
                                      </p:to>
                                    </p:set>
                                    <p:animEffect transition="in" filter="fade">
                                      <p:cBhvr>
                                        <p:cTn id="15" dur="500"/>
                                        <p:tgtEl>
                                          <p:spTgt spid="137523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75235">
                                            <p:txEl>
                                              <p:pRg st="3" end="3"/>
                                            </p:txEl>
                                          </p:spTgt>
                                        </p:tgtEl>
                                        <p:attrNameLst>
                                          <p:attrName>style.visibility</p:attrName>
                                        </p:attrNameLst>
                                      </p:cBhvr>
                                      <p:to>
                                        <p:strVal val="visible"/>
                                      </p:to>
                                    </p:set>
                                    <p:animEffect transition="in" filter="fade">
                                      <p:cBhvr>
                                        <p:cTn id="20" dur="500"/>
                                        <p:tgtEl>
                                          <p:spTgt spid="137523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75235">
                                            <p:txEl>
                                              <p:pRg st="4" end="4"/>
                                            </p:txEl>
                                          </p:spTgt>
                                        </p:tgtEl>
                                        <p:attrNameLst>
                                          <p:attrName>style.visibility</p:attrName>
                                        </p:attrNameLst>
                                      </p:cBhvr>
                                      <p:to>
                                        <p:strVal val="visible"/>
                                      </p:to>
                                    </p:set>
                                    <p:animEffect transition="in" filter="fade">
                                      <p:cBhvr>
                                        <p:cTn id="23" dur="500"/>
                                        <p:tgtEl>
                                          <p:spTgt spid="137523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3"/>
                                        </p:tgtEl>
                                        <p:attrNameLst>
                                          <p:attrName>style.visibility</p:attrName>
                                        </p:attrNameLst>
                                      </p:cBhvr>
                                      <p:to>
                                        <p:strVal val="visible"/>
                                      </p:to>
                                    </p:set>
                                    <p:animEffect transition="in" filter="fade">
                                      <p:cBhvr>
                                        <p:cTn id="29" dur="500"/>
                                        <p:tgtEl>
                                          <p:spTgt spid="3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4"/>
                                        </p:tgtEl>
                                        <p:attrNameLst>
                                          <p:attrName>style.visibility</p:attrName>
                                        </p:attrNameLst>
                                      </p:cBhvr>
                                      <p:to>
                                        <p:strVal val="visible"/>
                                      </p:to>
                                    </p:set>
                                    <p:animEffect transition="in" filter="fade">
                                      <p:cBhvr>
                                        <p:cTn id="32" dur="500"/>
                                        <p:tgtEl>
                                          <p:spTgt spid="3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5"/>
                                        </p:tgtEl>
                                        <p:attrNameLst>
                                          <p:attrName>style.visibility</p:attrName>
                                        </p:attrNameLst>
                                      </p:cBhvr>
                                      <p:to>
                                        <p:strVal val="visible"/>
                                      </p:to>
                                    </p:set>
                                    <p:animEffect transition="in" filter="fade">
                                      <p:cBhvr>
                                        <p:cTn id="35" dur="500"/>
                                        <p:tgtEl>
                                          <p:spTgt spid="3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9"/>
                                        </p:tgtEl>
                                        <p:attrNameLst>
                                          <p:attrName>style.visibility</p:attrName>
                                        </p:attrNameLst>
                                      </p:cBhvr>
                                      <p:to>
                                        <p:strVal val="visible"/>
                                      </p:to>
                                    </p:set>
                                    <p:animEffect transition="in" filter="fade">
                                      <p:cBhvr>
                                        <p:cTn id="40"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5235" grpId="0" build="p"/>
      <p:bldP spid="313" grpId="0"/>
      <p:bldP spid="314" grpId="0"/>
      <p:bldP spid="315" grpId="0"/>
      <p:bldP spid="15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Decomposition</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Goal: express A as a product of matrices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endParaRPr lang="en-US" altLang="zh-CN" dirty="0" smtClean="0">
                  <a:latin typeface="Calibri"/>
                </a:endParaRPr>
              </a:p>
              <a:p>
                <a:pPr lvl="1"/>
                <a:r>
                  <a:rPr lang="en-US" altLang="zh-CN" dirty="0" smtClean="0">
                    <a:latin typeface="Calibri"/>
                  </a:rPr>
                  <a:t>Minimize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𝐶𝑈𝑅</m:t>
                            </m:r>
                          </m:e>
                        </m:d>
                      </m:e>
                      <m:sub>
                        <m:r>
                          <a:rPr lang="en-US" altLang="zh-CN" b="0" i="1" smtClean="0">
                            <a:latin typeface="Cambria Math" panose="02040503050406030204" pitchFamily="18" charset="0"/>
                          </a:rPr>
                          <m:t>𝐹</m:t>
                        </m:r>
                      </m:sub>
                    </m:sSub>
                  </m:oMath>
                </a14:m>
                <a:endParaRPr lang="en-US" altLang="zh-CN" dirty="0" smtClean="0">
                  <a:latin typeface="Calibri"/>
                </a:endParaRPr>
              </a:p>
              <a:p>
                <a:r>
                  <a:rPr lang="en-US" altLang="zh-CN" dirty="0" smtClean="0">
                    <a:latin typeface="Calibri"/>
                  </a:rPr>
                  <a:t>Constraints on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10635" t="40278" r="9556" b="12978"/>
          <a:stretch/>
        </p:blipFill>
        <p:spPr>
          <a:xfrm>
            <a:off x="1158243" y="3762057"/>
            <a:ext cx="6073140" cy="2658044"/>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48</a:t>
            </a:fld>
            <a:endParaRPr lang="zh-CN" altLang="en-US">
              <a:latin typeface="Calibri"/>
            </a:endParaRPr>
          </a:p>
        </p:txBody>
      </p:sp>
    </p:spTree>
    <p:extLst>
      <p:ext uri="{BB962C8B-B14F-4D97-AF65-F5344CB8AC3E}">
        <p14:creationId xmlns:p14="http://schemas.microsoft.com/office/powerpoint/2010/main" val="172227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Decomposition</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Goal: express A as a product of matrices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endParaRPr lang="en-US" altLang="zh-CN" dirty="0" smtClean="0">
                  <a:latin typeface="Calibri"/>
                </a:endParaRPr>
              </a:p>
              <a:p>
                <a:pPr lvl="1"/>
                <a:r>
                  <a:rPr lang="en-US" altLang="zh-CN" dirty="0" smtClean="0">
                    <a:latin typeface="Calibri"/>
                  </a:rPr>
                  <a:t>Minimize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𝐶𝑈𝑅</m:t>
                            </m:r>
                          </m:e>
                        </m:d>
                      </m:e>
                      <m:sub>
                        <m:r>
                          <a:rPr lang="en-US" altLang="zh-CN" b="0" i="1" smtClean="0">
                            <a:latin typeface="Cambria Math" panose="02040503050406030204" pitchFamily="18" charset="0"/>
                          </a:rPr>
                          <m:t>𝐹</m:t>
                        </m:r>
                      </m:sub>
                    </m:sSub>
                  </m:oMath>
                </a14:m>
                <a:endParaRPr lang="en-US" altLang="zh-CN" dirty="0" smtClean="0">
                  <a:latin typeface="Calibri"/>
                </a:endParaRPr>
              </a:p>
              <a:p>
                <a:r>
                  <a:rPr lang="en-US" altLang="zh-CN" dirty="0" smtClean="0">
                    <a:latin typeface="Calibri"/>
                  </a:rPr>
                  <a:t>Constraints on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a:srcRect l="9746" t="39529" r="9365" b="13517"/>
          <a:stretch/>
        </p:blipFill>
        <p:spPr>
          <a:xfrm>
            <a:off x="1013460" y="3729602"/>
            <a:ext cx="6202680" cy="2690500"/>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49</a:t>
            </a:fld>
            <a:endParaRPr lang="zh-CN" altLang="en-US">
              <a:latin typeface="Calibri"/>
            </a:endParaRPr>
          </a:p>
        </p:txBody>
      </p:sp>
    </p:spTree>
    <p:extLst>
      <p:ext uri="{BB962C8B-B14F-4D97-AF65-F5344CB8AC3E}">
        <p14:creationId xmlns:p14="http://schemas.microsoft.com/office/powerpoint/2010/main" val="2354325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ChangeArrowheads="1"/>
          </p:cNvSpPr>
          <p:nvPr>
            <p:ph type="title"/>
          </p:nvPr>
        </p:nvSpPr>
        <p:spPr/>
        <p:txBody>
          <a:bodyPr/>
          <a:lstStyle/>
          <a:p>
            <a:r>
              <a:rPr lang="en-US" dirty="0" smtClean="0"/>
              <a:t>Dimensionality Reduction Motivation</a:t>
            </a:r>
            <a:endParaRPr lang="en-US" dirty="0"/>
          </a:p>
        </p:txBody>
      </p:sp>
      <p:sp>
        <p:nvSpPr>
          <p:cNvPr id="1402883" name="Rectangle 3"/>
          <p:cNvSpPr>
            <a:spLocks noGrp="1" noChangeArrowheads="1"/>
          </p:cNvSpPr>
          <p:nvPr>
            <p:ph idx="1"/>
          </p:nvPr>
        </p:nvSpPr>
        <p:spPr/>
        <p:txBody>
          <a:bodyPr>
            <a:normAutofit/>
          </a:bodyPr>
          <a:lstStyle/>
          <a:p>
            <a:r>
              <a:rPr lang="en-US" b="1" dirty="0" smtClean="0"/>
              <a:t>Compress / reduce dimensionality:</a:t>
            </a:r>
          </a:p>
          <a:p>
            <a:pPr lvl="1"/>
            <a:r>
              <a:rPr lang="en-US" dirty="0" smtClean="0"/>
              <a:t>10</a:t>
            </a:r>
            <a:r>
              <a:rPr lang="en-US" baseline="30000" dirty="0" smtClean="0"/>
              <a:t>6</a:t>
            </a:r>
            <a:r>
              <a:rPr lang="en-US" dirty="0" smtClean="0"/>
              <a:t> </a:t>
            </a:r>
            <a:r>
              <a:rPr lang="en-US" dirty="0"/>
              <a:t>rows; </a:t>
            </a:r>
            <a:r>
              <a:rPr lang="en-US" dirty="0" smtClean="0"/>
              <a:t>10</a:t>
            </a:r>
            <a:r>
              <a:rPr lang="en-US" baseline="30000" dirty="0" smtClean="0"/>
              <a:t>3</a:t>
            </a:r>
            <a:r>
              <a:rPr lang="en-US" dirty="0" smtClean="0"/>
              <a:t> </a:t>
            </a:r>
            <a:r>
              <a:rPr lang="en-US" dirty="0"/>
              <a:t>columns; no </a:t>
            </a:r>
            <a:r>
              <a:rPr lang="en-US" dirty="0" smtClean="0"/>
              <a:t>updates</a:t>
            </a:r>
            <a:endParaRPr lang="en-US" dirty="0"/>
          </a:p>
          <a:p>
            <a:pPr lvl="1"/>
            <a:r>
              <a:rPr lang="en-US" dirty="0"/>
              <a:t>R</a:t>
            </a:r>
            <a:r>
              <a:rPr lang="en-US" dirty="0" smtClean="0"/>
              <a:t>andom </a:t>
            </a:r>
            <a:r>
              <a:rPr lang="en-US" dirty="0"/>
              <a:t>access to any cell(s</a:t>
            </a:r>
            <a:r>
              <a:rPr lang="en-US" dirty="0" smtClean="0"/>
              <a:t>); </a:t>
            </a:r>
            <a:r>
              <a:rPr lang="en-US" b="1" dirty="0"/>
              <a:t>small error: OK</a:t>
            </a:r>
          </a:p>
        </p:txBody>
      </p:sp>
      <p:sp>
        <p:nvSpPr>
          <p:cNvPr id="10" name="Slide Number Placeholder 5"/>
          <p:cNvSpPr>
            <a:spLocks noGrp="1"/>
          </p:cNvSpPr>
          <p:nvPr>
            <p:ph type="sldNum" sz="quarter" idx="12"/>
          </p:nvPr>
        </p:nvSpPr>
        <p:spPr/>
        <p:txBody>
          <a:bodyPr/>
          <a:lstStyle/>
          <a:p>
            <a:fld id="{35217FC2-B8CA-4B62-A7C7-342DAD8411DE}" type="slidenum">
              <a:rPr lang="en-US"/>
              <a:pPr/>
              <a:t>5</a:t>
            </a:fld>
            <a:endParaRPr lang="en-US"/>
          </a:p>
        </p:txBody>
      </p:sp>
      <p:grpSp>
        <p:nvGrpSpPr>
          <p:cNvPr id="2" name="Group 4"/>
          <p:cNvGrpSpPr>
            <a:grpSpLocks/>
          </p:cNvGrpSpPr>
          <p:nvPr/>
        </p:nvGrpSpPr>
        <p:grpSpPr bwMode="auto">
          <a:xfrm>
            <a:off x="1219200" y="3152775"/>
            <a:ext cx="6248400" cy="2381250"/>
            <a:chOff x="576" y="2208"/>
            <a:chExt cx="3936" cy="1500"/>
          </a:xfrm>
        </p:grpSpPr>
        <p:pic>
          <p:nvPicPr>
            <p:cNvPr id="1402885" name="Picture 5" descr="img7"/>
            <p:cNvPicPr>
              <a:picLocks noChangeAspect="1" noChangeArrowheads="1"/>
            </p:cNvPicPr>
            <p:nvPr/>
          </p:nvPicPr>
          <p:blipFill>
            <a:blip r:embed="rId2" cstate="print"/>
            <a:srcRect/>
            <a:stretch>
              <a:fillRect/>
            </a:stretch>
          </p:blipFill>
          <p:spPr bwMode="auto">
            <a:xfrm>
              <a:off x="576" y="2208"/>
              <a:ext cx="3936" cy="1500"/>
            </a:xfrm>
            <a:prstGeom prst="rect">
              <a:avLst/>
            </a:prstGeom>
            <a:noFill/>
          </p:spPr>
        </p:pic>
        <p:sp>
          <p:nvSpPr>
            <p:cNvPr id="1402886" name="Rectangle 6"/>
            <p:cNvSpPr>
              <a:spLocks noChangeArrowheads="1"/>
            </p:cNvSpPr>
            <p:nvPr/>
          </p:nvSpPr>
          <p:spPr bwMode="auto">
            <a:xfrm>
              <a:off x="2880" y="2880"/>
              <a:ext cx="240" cy="144"/>
            </a:xfrm>
            <a:prstGeom prst="rect">
              <a:avLst/>
            </a:prstGeom>
            <a:noFill/>
            <a:ln w="28575">
              <a:solidFill>
                <a:srgbClr val="FF3300"/>
              </a:solidFill>
              <a:miter lim="800000"/>
              <a:headEnd/>
              <a:tailEnd/>
            </a:ln>
            <a:effectLst/>
          </p:spPr>
          <p:txBody>
            <a:bodyPr wrap="none" anchor="ctr"/>
            <a:lstStyle/>
            <a:p>
              <a:endParaRPr lang="en-US"/>
            </a:p>
          </p:txBody>
        </p:sp>
      </p:grpSp>
      <p:sp>
        <p:nvSpPr>
          <p:cNvPr id="1402887" name="Rectangle 7"/>
          <p:cNvSpPr>
            <a:spLocks noChangeArrowheads="1"/>
          </p:cNvSpPr>
          <p:nvPr/>
        </p:nvSpPr>
        <p:spPr bwMode="auto">
          <a:xfrm>
            <a:off x="2743200" y="4762648"/>
            <a:ext cx="4495800" cy="228600"/>
          </a:xfrm>
          <a:prstGeom prst="rect">
            <a:avLst/>
          </a:prstGeom>
          <a:noFill/>
          <a:ln w="12700">
            <a:solidFill>
              <a:srgbClr val="FF3300"/>
            </a:solidFill>
            <a:miter lim="800000"/>
            <a:headEnd/>
            <a:tailEnd/>
          </a:ln>
          <a:effectLst/>
        </p:spPr>
        <p:txBody>
          <a:bodyPr wrap="none" anchor="ctr"/>
          <a:lstStyle/>
          <a:p>
            <a:endParaRPr lang="en-US"/>
          </a:p>
        </p:txBody>
      </p:sp>
      <p:sp>
        <p:nvSpPr>
          <p:cNvPr id="3" name="TextBox 2"/>
          <p:cNvSpPr txBox="1"/>
          <p:nvPr/>
        </p:nvSpPr>
        <p:spPr>
          <a:xfrm>
            <a:off x="1317518" y="5733256"/>
            <a:ext cx="6531081" cy="707886"/>
          </a:xfrm>
          <a:prstGeom prst="rect">
            <a:avLst/>
          </a:prstGeom>
          <a:noFill/>
        </p:spPr>
        <p:txBody>
          <a:bodyPr wrap="square" rtlCol="0">
            <a:spAutoFit/>
          </a:bodyPr>
          <a:lstStyle/>
          <a:p>
            <a:r>
              <a:rPr lang="en-US" sz="2000" dirty="0" smtClean="0">
                <a:solidFill>
                  <a:srgbClr val="008000"/>
                </a:solidFill>
                <a:latin typeface="Arial" pitchFamily="34" charset="0"/>
                <a:cs typeface="Arial" pitchFamily="34" charset="0"/>
              </a:rPr>
              <a:t>The above matrix is really “2-dimensional.”</a:t>
            </a:r>
            <a:r>
              <a:rPr lang="en-US" sz="2000" dirty="0">
                <a:solidFill>
                  <a:srgbClr val="008000"/>
                </a:solidFill>
                <a:latin typeface="Arial" pitchFamily="34" charset="0"/>
                <a:cs typeface="Arial" pitchFamily="34" charset="0"/>
              </a:rPr>
              <a:t> </a:t>
            </a:r>
            <a:r>
              <a:rPr lang="en-US" sz="2000" dirty="0" smtClean="0">
                <a:solidFill>
                  <a:srgbClr val="008000"/>
                </a:solidFill>
                <a:latin typeface="Arial" pitchFamily="34" charset="0"/>
                <a:cs typeface="Arial" pitchFamily="34" charset="0"/>
              </a:rPr>
              <a:t>All rows can be reconstructed by scaling [1 1 1 0 0] or [0 0 0 1 1]</a:t>
            </a:r>
          </a:p>
        </p:txBody>
      </p:sp>
      <p:sp>
        <p:nvSpPr>
          <p:cNvPr id="4" name="TextBox 3"/>
          <p:cNvSpPr txBox="1"/>
          <p:nvPr/>
        </p:nvSpPr>
        <p:spPr>
          <a:xfrm>
            <a:off x="3281671" y="3388277"/>
            <a:ext cx="326896" cy="292388"/>
          </a:xfrm>
          <a:prstGeom prst="rect">
            <a:avLst/>
          </a:prstGeom>
          <a:solidFill>
            <a:schemeClr val="bg1"/>
          </a:solidFill>
          <a:ln>
            <a:noFill/>
          </a:ln>
        </p:spPr>
        <p:txBody>
          <a:bodyPr wrap="square" lIns="0" tIns="0" rIns="0" bIns="0" rtlCol="0">
            <a:spAutoFit/>
          </a:bodyPr>
          <a:lstStyle/>
          <a:p>
            <a:r>
              <a:rPr lang="en-US" sz="1900" dirty="0" smtClean="0"/>
              <a:t>16</a:t>
            </a:r>
            <a:endParaRPr lang="en-US" sz="1900" dirty="0"/>
          </a:p>
        </p:txBody>
      </p:sp>
      <p:sp>
        <p:nvSpPr>
          <p:cNvPr id="11" name="TextBox 10"/>
          <p:cNvSpPr txBox="1"/>
          <p:nvPr/>
        </p:nvSpPr>
        <p:spPr>
          <a:xfrm>
            <a:off x="4247536" y="3389704"/>
            <a:ext cx="326896" cy="292388"/>
          </a:xfrm>
          <a:prstGeom prst="rect">
            <a:avLst/>
          </a:prstGeom>
          <a:solidFill>
            <a:schemeClr val="bg1"/>
          </a:solidFill>
          <a:ln>
            <a:noFill/>
          </a:ln>
        </p:spPr>
        <p:txBody>
          <a:bodyPr wrap="square" lIns="0" tIns="0" rIns="0" bIns="0" rtlCol="0">
            <a:spAutoFit/>
          </a:bodyPr>
          <a:lstStyle/>
          <a:p>
            <a:r>
              <a:rPr lang="en-US" sz="1900" dirty="0" smtClean="0"/>
              <a:t>16</a:t>
            </a:r>
            <a:endParaRPr lang="en-US" sz="1900" dirty="0"/>
          </a:p>
        </p:txBody>
      </p:sp>
      <p:sp>
        <p:nvSpPr>
          <p:cNvPr id="12" name="TextBox 11"/>
          <p:cNvSpPr txBox="1"/>
          <p:nvPr/>
        </p:nvSpPr>
        <p:spPr>
          <a:xfrm>
            <a:off x="5214518" y="3392063"/>
            <a:ext cx="326896" cy="292388"/>
          </a:xfrm>
          <a:prstGeom prst="rect">
            <a:avLst/>
          </a:prstGeom>
          <a:solidFill>
            <a:schemeClr val="bg1"/>
          </a:solidFill>
          <a:ln>
            <a:noFill/>
          </a:ln>
        </p:spPr>
        <p:txBody>
          <a:bodyPr wrap="square" lIns="0" tIns="0" rIns="0" bIns="0" rtlCol="0">
            <a:spAutoFit/>
          </a:bodyPr>
          <a:lstStyle/>
          <a:p>
            <a:r>
              <a:rPr lang="en-US" sz="1900" dirty="0" smtClean="0"/>
              <a:t>16</a:t>
            </a:r>
            <a:endParaRPr lang="en-US" sz="1900" dirty="0"/>
          </a:p>
        </p:txBody>
      </p:sp>
      <p:sp>
        <p:nvSpPr>
          <p:cNvPr id="13" name="TextBox 12"/>
          <p:cNvSpPr txBox="1"/>
          <p:nvPr/>
        </p:nvSpPr>
        <p:spPr>
          <a:xfrm>
            <a:off x="6156176" y="3391668"/>
            <a:ext cx="326896" cy="292388"/>
          </a:xfrm>
          <a:prstGeom prst="rect">
            <a:avLst/>
          </a:prstGeom>
          <a:solidFill>
            <a:schemeClr val="bg1"/>
          </a:solidFill>
          <a:ln>
            <a:noFill/>
          </a:ln>
        </p:spPr>
        <p:txBody>
          <a:bodyPr wrap="square" lIns="0" tIns="0" rIns="0" bIns="0" rtlCol="0">
            <a:spAutoFit/>
          </a:bodyPr>
          <a:lstStyle/>
          <a:p>
            <a:r>
              <a:rPr lang="en-US" sz="1900" dirty="0" smtClean="0"/>
              <a:t>16</a:t>
            </a:r>
            <a:endParaRPr lang="en-US" sz="1900" dirty="0"/>
          </a:p>
        </p:txBody>
      </p:sp>
      <p:sp>
        <p:nvSpPr>
          <p:cNvPr id="14" name="TextBox 13"/>
          <p:cNvSpPr txBox="1"/>
          <p:nvPr/>
        </p:nvSpPr>
        <p:spPr>
          <a:xfrm>
            <a:off x="7136233" y="3391668"/>
            <a:ext cx="326896" cy="292388"/>
          </a:xfrm>
          <a:prstGeom prst="rect">
            <a:avLst/>
          </a:prstGeom>
          <a:solidFill>
            <a:schemeClr val="bg1"/>
          </a:solidFill>
          <a:ln>
            <a:noFill/>
          </a:ln>
        </p:spPr>
        <p:txBody>
          <a:bodyPr wrap="square" lIns="0" tIns="0" rIns="0" bIns="0" rtlCol="0">
            <a:spAutoFit/>
          </a:bodyPr>
          <a:lstStyle/>
          <a:p>
            <a:r>
              <a:rPr lang="en-US" sz="1900" dirty="0" smtClean="0"/>
              <a:t>16</a:t>
            </a:r>
            <a:endParaRPr lang="en-US" sz="1900" dirty="0"/>
          </a:p>
        </p:txBody>
      </p:sp>
    </p:spTree>
    <p:extLst>
      <p:ext uri="{BB962C8B-B14F-4D97-AF65-F5344CB8AC3E}">
        <p14:creationId xmlns:p14="http://schemas.microsoft.com/office/powerpoint/2010/main" val="2333328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Good Approximation to SVD</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altLang="zh-CN" dirty="0" smtClean="0">
                    <a:latin typeface="Calibri"/>
                  </a:rPr>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oMath>
                </a14:m>
                <a:r>
                  <a:rPr lang="zh-CN" altLang="en-US" dirty="0" smtClean="0">
                    <a:latin typeface="Calibri"/>
                  </a:rPr>
                  <a:t> </a:t>
                </a:r>
                <a:r>
                  <a:rPr lang="en-US" altLang="zh-CN" dirty="0" smtClean="0">
                    <a:latin typeface="Calibri"/>
                  </a:rPr>
                  <a:t>be the best rank </a:t>
                </a:r>
                <a14:m>
                  <m:oMath xmlns:m="http://schemas.openxmlformats.org/officeDocument/2006/math">
                    <m:r>
                      <a:rPr lang="en-US" altLang="zh-CN" i="1" dirty="0" smtClean="0">
                        <a:latin typeface="Cambria Math" panose="02040503050406030204" pitchFamily="18" charset="0"/>
                      </a:rPr>
                      <m:t>𝑘</m:t>
                    </m:r>
                  </m:oMath>
                </a14:m>
                <a:r>
                  <a:rPr lang="en-US" altLang="zh-CN" dirty="0" smtClean="0">
                    <a:latin typeface="Calibri"/>
                  </a:rPr>
                  <a:t> approximation of </a:t>
                </a:r>
                <a14:m>
                  <m:oMath xmlns:m="http://schemas.openxmlformats.org/officeDocument/2006/math">
                    <m:r>
                      <a:rPr lang="en-US" altLang="zh-CN" i="1" dirty="0" smtClean="0">
                        <a:latin typeface="Cambria Math" panose="02040503050406030204" pitchFamily="18" charset="0"/>
                      </a:rPr>
                      <m:t>𝐴</m:t>
                    </m:r>
                  </m:oMath>
                </a14:m>
                <a:r>
                  <a:rPr lang="en-US" altLang="zh-CN" dirty="0" smtClean="0">
                    <a:latin typeface="Calibri"/>
                  </a:rPr>
                  <a:t> (obtain by SVD)</a:t>
                </a:r>
              </a:p>
              <a:p>
                <a:r>
                  <a:rPr lang="en-US" altLang="zh-CN" dirty="0" smtClean="0">
                    <a:latin typeface="Calibri"/>
                  </a:rPr>
                  <a:t>Theorem</a:t>
                </a:r>
              </a:p>
              <a:p>
                <a:pPr lvl="1"/>
                <a:r>
                  <a:rPr lang="en-US" altLang="zh-CN" dirty="0" smtClean="0">
                    <a:latin typeface="Calibri"/>
                  </a:rPr>
                  <a:t>CUR algorithm in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𝑚𝑛</m:t>
                    </m:r>
                    <m:r>
                      <a:rPr lang="en-US" altLang="zh-CN" b="0" i="1" smtClean="0">
                        <a:latin typeface="Cambria Math" panose="02040503050406030204" pitchFamily="18" charset="0"/>
                      </a:rPr>
                      <m:t>)</m:t>
                    </m:r>
                  </m:oMath>
                </a14:m>
                <a:r>
                  <a:rPr lang="zh-CN" altLang="en-US" dirty="0" smtClean="0">
                    <a:latin typeface="Calibri"/>
                  </a:rPr>
                  <a:t> </a:t>
                </a:r>
                <a:r>
                  <a:rPr lang="en-US" altLang="zh-CN" dirty="0" smtClean="0">
                    <a:latin typeface="Calibri"/>
                  </a:rPr>
                  <a:t>time achieves</a:t>
                </a:r>
              </a:p>
              <a:p>
                <a:pPr lvl="2"/>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𝐶𝑈𝑅</m:t>
                            </m:r>
                          </m:e>
                        </m:d>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𝜖</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sub>
                        <m:r>
                          <a:rPr lang="en-US" altLang="zh-CN" b="0" i="1" smtClean="0">
                            <a:latin typeface="Cambria Math" panose="02040503050406030204" pitchFamily="18" charset="0"/>
                          </a:rPr>
                          <m:t>𝐹</m:t>
                        </m:r>
                      </m:sub>
                    </m:sSub>
                  </m:oMath>
                </a14:m>
                <a:endParaRPr lang="en-US" altLang="zh-CN" dirty="0" smtClean="0">
                  <a:latin typeface="Calibri"/>
                </a:endParaRPr>
              </a:p>
              <a:p>
                <a:pPr lvl="1"/>
                <a:r>
                  <a:rPr lang="en-US" altLang="zh-CN" dirty="0" smtClean="0">
                    <a:latin typeface="Calibri"/>
                  </a:rPr>
                  <a:t>with probability at least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𝛿</m:t>
                    </m:r>
                  </m:oMath>
                </a14:m>
                <a:r>
                  <a:rPr lang="en-US" altLang="zh-CN" dirty="0" smtClean="0">
                    <a:latin typeface="Calibri"/>
                  </a:rPr>
                  <a:t>, by picking</a:t>
                </a:r>
              </a:p>
              <a:p>
                <a:pPr lvl="2"/>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r>
                          <m:rPr>
                            <m:sty m:val="p"/>
                          </m:rPr>
                          <a:rPr lang="en-US" altLang="zh-CN" b="0" i="1" smtClean="0">
                            <a:latin typeface="Cambria Math" panose="02040503050406030204" pitchFamily="18" charset="0"/>
                          </a:rPr>
                          <m:t>log</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𝛿</m:t>
                                </m:r>
                              </m:den>
                            </m:f>
                          </m:e>
                        </m:d>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𝜖</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 </m:t>
                    </m:r>
                  </m:oMath>
                </a14:m>
                <a:r>
                  <a:rPr lang="zh-CN" altLang="en-US" dirty="0" smtClean="0">
                    <a:latin typeface="Calibri"/>
                  </a:rPr>
                  <a:t> </a:t>
                </a:r>
                <a:r>
                  <a:rPr lang="en-US" altLang="zh-CN" dirty="0" smtClean="0">
                    <a:latin typeface="Calibri"/>
                  </a:rPr>
                  <a:t>columns and</a:t>
                </a:r>
              </a:p>
              <a:p>
                <a:pPr lvl="2"/>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3</m:t>
                                </m:r>
                              </m:sup>
                            </m:sSup>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𝛿</m:t>
                                    </m:r>
                                  </m:den>
                                </m:f>
                              </m:e>
                            </m:d>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𝜖</m:t>
                                </m:r>
                              </m:e>
                              <m:sup>
                                <m:r>
                                  <a:rPr lang="en-US" altLang="zh-CN" b="0" i="1" smtClean="0">
                                    <a:latin typeface="Cambria Math" panose="02040503050406030204" pitchFamily="18" charset="0"/>
                                  </a:rPr>
                                  <m:t>6</m:t>
                                </m:r>
                              </m:sup>
                            </m:sSup>
                          </m:den>
                        </m:f>
                      </m:e>
                    </m:d>
                    <m:r>
                      <a:rPr lang="en-US" altLang="zh-CN" b="0" i="1" smtClean="0">
                        <a:latin typeface="Cambria Math" panose="02040503050406030204" pitchFamily="18" charset="0"/>
                      </a:rPr>
                      <m:t>  </m:t>
                    </m:r>
                  </m:oMath>
                </a14:m>
                <a:r>
                  <a:rPr lang="en-US" altLang="zh-CN" dirty="0" smtClean="0">
                    <a:latin typeface="Calibri"/>
                  </a:rPr>
                  <a:t>rows</a:t>
                </a:r>
              </a:p>
              <a:p>
                <a:pPr lvl="2"/>
                <a:r>
                  <a:rPr lang="en-US" altLang="zh-CN" dirty="0" smtClean="0">
                    <a:latin typeface="Calibri"/>
                  </a:rPr>
                  <a:t>(in practice, choose </a:t>
                </a:r>
                <a14:m>
                  <m:oMath xmlns:m="http://schemas.openxmlformats.org/officeDocument/2006/math">
                    <m:r>
                      <a:rPr lang="en-US" altLang="zh-CN" b="0" i="1" smtClean="0">
                        <a:latin typeface="Cambria Math" panose="02040503050406030204" pitchFamily="18" charset="0"/>
                      </a:rPr>
                      <m:t>4</m:t>
                    </m:r>
                    <m:r>
                      <a:rPr lang="en-US" altLang="zh-CN" b="0" i="1" smtClean="0">
                        <a:latin typeface="Cambria Math" panose="02040503050406030204" pitchFamily="18" charset="0"/>
                      </a:rPr>
                      <m:t>𝑘</m:t>
                    </m:r>
                  </m:oMath>
                </a14:m>
                <a:r>
                  <a:rPr lang="zh-CN" altLang="en-US" dirty="0" smtClean="0">
                    <a:latin typeface="Calibri"/>
                  </a:rPr>
                  <a:t> </a:t>
                </a:r>
                <a:r>
                  <a:rPr lang="en-US" altLang="zh-CN" dirty="0" smtClean="0">
                    <a:latin typeface="Calibri"/>
                  </a:rPr>
                  <a:t>columns/rows)</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2561" b="-5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50</a:t>
            </a:fld>
            <a:endParaRPr lang="zh-CN" altLang="en-US">
              <a:latin typeface="Calibri"/>
            </a:endParaRPr>
          </a:p>
        </p:txBody>
      </p:sp>
    </p:spTree>
    <p:extLst>
      <p:ext uri="{BB962C8B-B14F-4D97-AF65-F5344CB8AC3E}">
        <p14:creationId xmlns:p14="http://schemas.microsoft.com/office/powerpoint/2010/main" val="401576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How it Works</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Sampling columns (similarly for rows):</a:t>
            </a:r>
            <a:endParaRPr lang="zh-CN" altLang="en-US" dirty="0">
              <a:latin typeface="Calibri"/>
            </a:endParaRPr>
          </a:p>
        </p:txBody>
      </p:sp>
      <p:pic>
        <p:nvPicPr>
          <p:cNvPr id="5" name="Picture 4"/>
          <p:cNvPicPr>
            <a:picLocks noChangeAspect="1"/>
          </p:cNvPicPr>
          <p:nvPr/>
        </p:nvPicPr>
        <p:blipFill rotWithShape="1">
          <a:blip r:embed="rId3"/>
          <a:srcRect l="17365" t="42209" r="15143" b="9895"/>
          <a:stretch/>
        </p:blipFill>
        <p:spPr>
          <a:xfrm>
            <a:off x="703692" y="2498435"/>
            <a:ext cx="7736616" cy="3104319"/>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51</a:t>
            </a:fld>
            <a:endParaRPr lang="zh-CN" altLang="en-US">
              <a:latin typeface="Calibri"/>
            </a:endParaRPr>
          </a:p>
        </p:txBody>
      </p:sp>
    </p:spTree>
    <p:extLst>
      <p:ext uri="{BB962C8B-B14F-4D97-AF65-F5344CB8AC3E}">
        <p14:creationId xmlns:p14="http://schemas.microsoft.com/office/powerpoint/2010/main" val="432937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Computing U</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Let </a:t>
                </a:r>
                <a14:m>
                  <m:oMath xmlns:m="http://schemas.openxmlformats.org/officeDocument/2006/math">
                    <m:r>
                      <a:rPr lang="en-US" altLang="zh-CN" b="0" i="1" smtClean="0">
                        <a:latin typeface="Cambria Math" panose="02040503050406030204" pitchFamily="18" charset="0"/>
                      </a:rPr>
                      <m:t>𝑊</m:t>
                    </m:r>
                  </m:oMath>
                </a14:m>
                <a:r>
                  <a:rPr lang="zh-CN" altLang="en-US" dirty="0" smtClean="0">
                    <a:latin typeface="Calibri"/>
                  </a:rPr>
                  <a:t> </a:t>
                </a:r>
                <a:r>
                  <a:rPr lang="en-US" altLang="zh-CN" dirty="0" smtClean="0">
                    <a:latin typeface="Calibri"/>
                  </a:rPr>
                  <a:t>be the “intersection” of sampled columns C and rows R</a:t>
                </a:r>
              </a:p>
              <a:p>
                <a:pPr lvl="1"/>
                <a:r>
                  <a:rPr lang="en-US" altLang="zh-CN" dirty="0" smtClean="0">
                    <a:latin typeface="Calibri"/>
                  </a:rPr>
                  <a:t>Let SVD of </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𝑋𝑍</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𝑌</m:t>
                        </m:r>
                      </m:e>
                      <m:sup>
                        <m:r>
                          <a:rPr lang="en-US" altLang="zh-CN" b="0" i="1" smtClean="0">
                            <a:latin typeface="Cambria Math" panose="02040503050406030204" pitchFamily="18" charset="0"/>
                          </a:rPr>
                          <m:t>𝑇</m:t>
                        </m:r>
                      </m:sup>
                    </m:sSup>
                  </m:oMath>
                </a14:m>
                <a:endParaRPr lang="en-US" altLang="zh-CN" dirty="0" smtClean="0">
                  <a:latin typeface="Calibri"/>
                </a:endParaRPr>
              </a:p>
              <a:p>
                <a:r>
                  <a:rPr lang="en-US" altLang="zh-CN" dirty="0" smtClean="0">
                    <a:latin typeface="Calibri"/>
                  </a:rPr>
                  <a:t>Then: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𝑌</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𝑇</m:t>
                        </m:r>
                      </m:sup>
                    </m:sSup>
                  </m:oMath>
                </a14:m>
                <a:r>
                  <a:rPr lang="en-US" altLang="zh-CN" dirty="0" smtClean="0">
                    <a:latin typeface="Calibri"/>
                  </a:rPr>
                  <a:t>, where</a:t>
                </a:r>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𝑍</m:t>
                        </m:r>
                      </m:e>
                      <m:sup>
                        <m:r>
                          <a:rPr lang="en-US" altLang="zh-CN" b="0" i="1" smtClean="0">
                            <a:latin typeface="Cambria Math" panose="02040503050406030204" pitchFamily="18" charset="0"/>
                          </a:rPr>
                          <m:t>+</m:t>
                        </m:r>
                      </m:sup>
                    </m:sSup>
                  </m:oMath>
                </a14:m>
                <a:r>
                  <a:rPr lang="en-US" altLang="zh-CN" dirty="0" smtClean="0">
                    <a:latin typeface="Calibri"/>
                  </a:rPr>
                  <a:t> is the “Moore-Penrose pseudo-inverse”.</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𝑍</m:t>
                        </m:r>
                      </m:e>
                      <m:sub>
                        <m:r>
                          <a:rPr lang="en-US" altLang="zh-CN" i="1">
                            <a:latin typeface="Cambria Math" panose="02040503050406030204" pitchFamily="18" charset="0"/>
                          </a:rPr>
                          <m:t>𝑖𝑖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𝑖𝑖</m:t>
                            </m:r>
                          </m:sub>
                        </m:sSub>
                      </m:den>
                    </m:f>
                  </m:oMath>
                </a14:m>
                <a:r>
                  <a:rPr lang="en-US" altLang="zh-CN" dirty="0"/>
                  <a:t>, 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𝑖𝑖</m:t>
                        </m:r>
                      </m:sub>
                    </m:sSub>
                    <m:r>
                      <a:rPr lang="en-US" altLang="zh-CN" i="1">
                        <a:latin typeface="Cambria Math" panose="02040503050406030204" pitchFamily="18" charset="0"/>
                        <a:ea typeface="Cambria Math" panose="02040503050406030204" pitchFamily="18" charset="0"/>
                      </a:rPr>
                      <m:t>≠0</m:t>
                    </m:r>
                  </m:oMath>
                </a14:m>
                <a:r>
                  <a:rPr lang="en-US" altLang="zh-CN" dirty="0"/>
                  <a:t>.</a:t>
                </a:r>
              </a:p>
              <a:p>
                <a:pPr marL="422041" lvl="1" indent="0">
                  <a:buNone/>
                </a:pP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482" r="-12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52</a:t>
            </a:fld>
            <a:endParaRPr lang="zh-CN" altLang="en-US">
              <a:latin typeface="Calibri"/>
            </a:endParaRPr>
          </a:p>
        </p:txBody>
      </p:sp>
    </p:spTree>
    <p:extLst>
      <p:ext uri="{BB962C8B-B14F-4D97-AF65-F5344CB8AC3E}">
        <p14:creationId xmlns:p14="http://schemas.microsoft.com/office/powerpoint/2010/main" val="21771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Pros &amp; Cons</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altLang="zh-CN" dirty="0" smtClean="0">
                    <a:latin typeface="Calibri"/>
                  </a:rPr>
                  <a:t>+ easy interpretation</a:t>
                </a:r>
              </a:p>
              <a:p>
                <a:pPr lvl="1"/>
                <a:r>
                  <a:rPr lang="en-US" altLang="zh-CN" dirty="0" smtClean="0">
                    <a:latin typeface="Calibri"/>
                  </a:rPr>
                  <a:t>the basis vectors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oMath>
                </a14:m>
                <a:r>
                  <a:rPr lang="zh-CN" altLang="en-US" dirty="0" smtClean="0">
                    <a:latin typeface="Calibri"/>
                  </a:rPr>
                  <a:t> </a:t>
                </a:r>
                <a:r>
                  <a:rPr lang="en-US" altLang="zh-CN" dirty="0" smtClean="0">
                    <a:latin typeface="Calibri"/>
                  </a:rPr>
                  <a:t>are actual columns and rows</a:t>
                </a:r>
              </a:p>
              <a:p>
                <a:pPr marL="0" indent="0">
                  <a:buNone/>
                </a:pPr>
                <a:r>
                  <a:rPr lang="en-US" altLang="zh-CN" dirty="0" smtClean="0">
                    <a:latin typeface="Calibri"/>
                  </a:rPr>
                  <a:t>- duplicate columns and rows</a:t>
                </a:r>
              </a:p>
              <a:p>
                <a:pPr lvl="1"/>
                <a:r>
                  <a:rPr lang="en-US" altLang="zh-CN" dirty="0" smtClean="0">
                    <a:latin typeface="Calibri"/>
                  </a:rPr>
                  <a:t>columns of large norms will be sampled many times</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53</a:t>
            </a:fld>
            <a:endParaRPr lang="zh-CN" altLang="en-US">
              <a:latin typeface="Calibri"/>
            </a:endParaRPr>
          </a:p>
        </p:txBody>
      </p:sp>
    </p:spTree>
    <p:extLst>
      <p:ext uri="{BB962C8B-B14F-4D97-AF65-F5344CB8AC3E}">
        <p14:creationId xmlns:p14="http://schemas.microsoft.com/office/powerpoint/2010/main" val="39272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CUR: Duplicate Columns</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If we want to get rid of the duplicates</a:t>
            </a:r>
          </a:p>
          <a:p>
            <a:pPr lvl="1"/>
            <a:r>
              <a:rPr lang="en-US" altLang="zh-CN" dirty="0" smtClean="0">
                <a:latin typeface="Calibri"/>
              </a:rPr>
              <a:t>Throw them away</a:t>
            </a:r>
          </a:p>
          <a:p>
            <a:pPr lvl="1"/>
            <a:r>
              <a:rPr lang="en-US" altLang="zh-CN" dirty="0" smtClean="0">
                <a:latin typeface="Calibri"/>
              </a:rPr>
              <a:t>Scale the columns/rows by the square root of the number of duplicates</a:t>
            </a:r>
            <a:endParaRPr lang="zh-CN" altLang="en-US" dirty="0">
              <a:latin typeface="Calibri"/>
            </a:endParaRP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54</a:t>
            </a:fld>
            <a:endParaRPr lang="zh-CN" altLang="en-US">
              <a:latin typeface="Calibri"/>
            </a:endParaRPr>
          </a:p>
        </p:txBody>
      </p:sp>
    </p:spTree>
    <p:extLst>
      <p:ext uri="{BB962C8B-B14F-4D97-AF65-F5344CB8AC3E}">
        <p14:creationId xmlns:p14="http://schemas.microsoft.com/office/powerpoint/2010/main" val="55666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a:t>
            </a:r>
            <a:r>
              <a:rPr lang="en-US" altLang="zh-CN" dirty="0" err="1" smtClean="0">
                <a:latin typeface="Calibri"/>
              </a:rPr>
              <a:t>vs</a:t>
            </a:r>
            <a:r>
              <a:rPr lang="en-US" altLang="zh-CN" dirty="0" smtClean="0">
                <a:latin typeface="Calibri"/>
              </a:rPr>
              <a:t> CUR</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5" name="Picture 4"/>
          <p:cNvPicPr>
            <a:picLocks noChangeAspect="1"/>
          </p:cNvPicPr>
          <p:nvPr/>
        </p:nvPicPr>
        <p:blipFill rotWithShape="1">
          <a:blip r:embed="rId2"/>
          <a:srcRect l="19882" t="17518" r="22975" b="3179"/>
          <a:stretch/>
        </p:blipFill>
        <p:spPr>
          <a:xfrm>
            <a:off x="2689334" y="1948962"/>
            <a:ext cx="3765339" cy="3835885"/>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55</a:t>
            </a:fld>
            <a:endParaRPr lang="zh-CN" altLang="en-US">
              <a:latin typeface="Calibri"/>
            </a:endParaRPr>
          </a:p>
        </p:txBody>
      </p:sp>
      <p:sp>
        <p:nvSpPr>
          <p:cNvPr id="6" name="Rectangle 5"/>
          <p:cNvSpPr/>
          <p:nvPr/>
        </p:nvSpPr>
        <p:spPr>
          <a:xfrm>
            <a:off x="4540786" y="3304503"/>
            <a:ext cx="1440160" cy="26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7" name="Rectangle 6"/>
          <p:cNvSpPr/>
          <p:nvPr/>
        </p:nvSpPr>
        <p:spPr>
          <a:xfrm>
            <a:off x="4588010" y="3843292"/>
            <a:ext cx="1440160" cy="26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Rectangle 7"/>
          <p:cNvSpPr/>
          <p:nvPr/>
        </p:nvSpPr>
        <p:spPr>
          <a:xfrm>
            <a:off x="4644011" y="2033152"/>
            <a:ext cx="1584176" cy="26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ectangle 8"/>
          <p:cNvSpPr/>
          <p:nvPr/>
        </p:nvSpPr>
        <p:spPr>
          <a:xfrm>
            <a:off x="4572002" y="5366066"/>
            <a:ext cx="1440160" cy="2658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Rectangle 9"/>
          <p:cNvSpPr/>
          <p:nvPr/>
        </p:nvSpPr>
        <p:spPr>
          <a:xfrm>
            <a:off x="3034322" y="5290130"/>
            <a:ext cx="1440160" cy="341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Rectangle 10"/>
          <p:cNvSpPr/>
          <p:nvPr/>
        </p:nvSpPr>
        <p:spPr>
          <a:xfrm>
            <a:off x="2915818" y="3296062"/>
            <a:ext cx="1440160" cy="274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2" name="TextBox 11"/>
          <p:cNvSpPr txBox="1"/>
          <p:nvPr/>
        </p:nvSpPr>
        <p:spPr>
          <a:xfrm>
            <a:off x="467544" y="1501402"/>
            <a:ext cx="3957045" cy="348109"/>
          </a:xfrm>
          <a:prstGeom prst="rect">
            <a:avLst/>
          </a:prstGeom>
          <a:noFill/>
        </p:spPr>
        <p:txBody>
          <a:bodyPr wrap="none" rtlCol="0">
            <a:spAutoFit/>
          </a:bodyPr>
          <a:lstStyle/>
          <a:p>
            <a:r>
              <a:rPr lang="en-US" sz="1662" dirty="0"/>
              <a:t>Question: Large or small?  Dense or sparse?</a:t>
            </a:r>
          </a:p>
        </p:txBody>
      </p:sp>
    </p:spTree>
    <p:extLst>
      <p:ext uri="{BB962C8B-B14F-4D97-AF65-F5344CB8AC3E}">
        <p14:creationId xmlns:p14="http://schemas.microsoft.com/office/powerpoint/2010/main" val="80866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a:t>
            </a:r>
            <a:r>
              <a:rPr lang="en-US" altLang="zh-CN" dirty="0" err="1" smtClean="0">
                <a:latin typeface="Calibri"/>
              </a:rPr>
              <a:t>vs</a:t>
            </a:r>
            <a:r>
              <a:rPr lang="en-US" altLang="zh-CN" dirty="0" smtClean="0">
                <a:latin typeface="Calibri"/>
              </a:rPr>
              <a:t> CUR</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5" name="Picture 4"/>
          <p:cNvPicPr>
            <a:picLocks noChangeAspect="1"/>
          </p:cNvPicPr>
          <p:nvPr/>
        </p:nvPicPr>
        <p:blipFill rotWithShape="1">
          <a:blip r:embed="rId2"/>
          <a:srcRect l="19882" t="17518" r="22975" b="3179"/>
          <a:stretch/>
        </p:blipFill>
        <p:spPr>
          <a:xfrm>
            <a:off x="2689334" y="1948962"/>
            <a:ext cx="3765339" cy="3835885"/>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56</a:t>
            </a:fld>
            <a:endParaRPr lang="zh-CN" altLang="en-US">
              <a:latin typeface="Calibri"/>
            </a:endParaRPr>
          </a:p>
        </p:txBody>
      </p:sp>
    </p:spTree>
    <p:extLst>
      <p:ext uri="{BB962C8B-B14F-4D97-AF65-F5344CB8AC3E}">
        <p14:creationId xmlns:p14="http://schemas.microsoft.com/office/powerpoint/2010/main" val="25123489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SVD &amp; CUR: Simple Experiments</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altLang="zh-CN" dirty="0" smtClean="0">
                    <a:latin typeface="Calibri"/>
                  </a:rPr>
                  <a:t>DBLP data</a:t>
                </a:r>
              </a:p>
              <a:p>
                <a:pPr lvl="1"/>
                <a:r>
                  <a:rPr lang="en-US" altLang="zh-CN" dirty="0" smtClean="0">
                    <a:latin typeface="Calibri"/>
                  </a:rPr>
                  <a:t>author-to-conference matrix</a:t>
                </a:r>
              </a:p>
              <a:p>
                <a:pPr lvl="2"/>
                <a:r>
                  <a:rPr lang="en-US" altLang="zh-CN" dirty="0" smtClean="0">
                    <a:latin typeface="Calibri"/>
                  </a:rPr>
                  <a:t>very sparse</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oMath>
                </a14:m>
                <a:r>
                  <a:rPr lang="en-US" altLang="zh-CN" dirty="0" smtClean="0">
                    <a:latin typeface="Calibri"/>
                  </a:rPr>
                  <a:t>: number of papers published by author </a:t>
                </a:r>
                <a14:m>
                  <m:oMath xmlns:m="http://schemas.openxmlformats.org/officeDocument/2006/math">
                    <m:r>
                      <a:rPr lang="en-US" altLang="zh-CN" b="0" i="1" smtClean="0">
                        <a:latin typeface="Cambria Math" panose="02040503050406030204" pitchFamily="18" charset="0"/>
                      </a:rPr>
                      <m:t>𝑖</m:t>
                    </m:r>
                  </m:oMath>
                </a14:m>
                <a:r>
                  <a:rPr lang="zh-CN" altLang="en-US" dirty="0" smtClean="0">
                    <a:latin typeface="Calibri"/>
                  </a:rPr>
                  <a:t> </a:t>
                </a:r>
                <a:r>
                  <a:rPr lang="en-US" altLang="zh-CN" dirty="0" smtClean="0">
                    <a:latin typeface="Calibri"/>
                  </a:rPr>
                  <a:t>at conference </a:t>
                </a:r>
                <a14:m>
                  <m:oMath xmlns:m="http://schemas.openxmlformats.org/officeDocument/2006/math">
                    <m:r>
                      <a:rPr lang="en-US" altLang="zh-CN" b="0" i="1" smtClean="0">
                        <a:latin typeface="Cambria Math" panose="02040503050406030204" pitchFamily="18" charset="0"/>
                      </a:rPr>
                      <m:t>𝑗</m:t>
                    </m:r>
                  </m:oMath>
                </a14:m>
                <a:r>
                  <a:rPr lang="en-US" altLang="zh-CN" dirty="0" smtClean="0">
                    <a:latin typeface="Calibri"/>
                  </a:rPr>
                  <a:t>.</a:t>
                </a:r>
              </a:p>
              <a:p>
                <a:pPr lvl="1"/>
                <a:r>
                  <a:rPr lang="en-US" altLang="zh-CN" dirty="0" smtClean="0">
                    <a:latin typeface="Calibri"/>
                  </a:rPr>
                  <a:t>428k authors (rows)</a:t>
                </a:r>
              </a:p>
              <a:p>
                <a:pPr lvl="1"/>
                <a:r>
                  <a:rPr lang="en-US" altLang="zh-CN" dirty="0" smtClean="0">
                    <a:latin typeface="Calibri"/>
                  </a:rPr>
                  <a:t>3659 conferences (column)</a:t>
                </a:r>
              </a:p>
              <a:p>
                <a:r>
                  <a:rPr lang="en-US" altLang="zh-CN" dirty="0" smtClean="0">
                    <a:latin typeface="Calibri"/>
                  </a:rPr>
                  <a:t>Dimensionality reduction</a:t>
                </a:r>
              </a:p>
              <a:p>
                <a:pPr lvl="1"/>
                <a:r>
                  <a:rPr lang="en-US" altLang="zh-CN" dirty="0" smtClean="0">
                    <a:latin typeface="Calibri"/>
                  </a:rPr>
                  <a:t>Running time?</a:t>
                </a:r>
              </a:p>
              <a:p>
                <a:pPr lvl="1"/>
                <a:r>
                  <a:rPr lang="en-US" altLang="zh-CN" dirty="0" smtClean="0">
                    <a:latin typeface="Calibri"/>
                  </a:rPr>
                  <a:t>Space?</a:t>
                </a:r>
              </a:p>
              <a:p>
                <a:pPr lvl="1"/>
                <a:r>
                  <a:rPr lang="en-US" altLang="zh-CN" dirty="0" smtClean="0">
                    <a:latin typeface="Calibri"/>
                  </a:rPr>
                  <a:t>Reconstruction error?</a:t>
                </a:r>
              </a:p>
              <a:p>
                <a:pPr lvl="1"/>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59" t="-2156" r="-519" b="-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57</a:t>
            </a:fld>
            <a:endParaRPr lang="zh-CN" altLang="en-US">
              <a:latin typeface="Calibri"/>
            </a:endParaRPr>
          </a:p>
        </p:txBody>
      </p:sp>
    </p:spTree>
    <p:extLst>
      <p:ext uri="{BB962C8B-B14F-4D97-AF65-F5344CB8AC3E}">
        <p14:creationId xmlns:p14="http://schemas.microsoft.com/office/powerpoint/2010/main" val="77125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a:rPr>
              <a:t>R</a:t>
            </a:r>
            <a:r>
              <a:rPr lang="en-US" altLang="zh-CN" dirty="0" smtClean="0">
                <a:latin typeface="Calibri"/>
              </a:rPr>
              <a:t>esults: DBLP</a:t>
            </a:r>
            <a:endParaRPr lang="zh-CN" altLang="en-US" dirty="0">
              <a:latin typeface="Calibri"/>
            </a:endParaRPr>
          </a:p>
        </p:txBody>
      </p:sp>
      <p:sp>
        <p:nvSpPr>
          <p:cNvPr id="3" name="Content Placeholder 2"/>
          <p:cNvSpPr>
            <a:spLocks noGrp="1"/>
          </p:cNvSpPr>
          <p:nvPr>
            <p:ph idx="1"/>
          </p:nvPr>
        </p:nvSpPr>
        <p:spPr/>
        <p:txBody>
          <a:bodyPr>
            <a:normAutofit fontScale="92500" lnSpcReduction="10000"/>
          </a:bodyPr>
          <a:lstStyle/>
          <a:p>
            <a:endParaRPr lang="en-US" altLang="zh-CN" dirty="0" smtClean="0">
              <a:latin typeface="Calibri"/>
            </a:endParaRPr>
          </a:p>
          <a:p>
            <a:endParaRPr lang="en-US" altLang="zh-CN" dirty="0">
              <a:latin typeface="Calibri"/>
            </a:endParaRPr>
          </a:p>
          <a:p>
            <a:endParaRPr lang="en-US" altLang="zh-CN" dirty="0" smtClean="0">
              <a:latin typeface="Calibri"/>
            </a:endParaRPr>
          </a:p>
          <a:p>
            <a:endParaRPr lang="en-US" altLang="zh-CN" dirty="0">
              <a:latin typeface="Calibri"/>
            </a:endParaRPr>
          </a:p>
          <a:p>
            <a:endParaRPr lang="en-US" altLang="zh-CN" dirty="0" smtClean="0">
              <a:latin typeface="Calibri"/>
            </a:endParaRPr>
          </a:p>
          <a:p>
            <a:endParaRPr lang="en-US" altLang="zh-CN" dirty="0" smtClean="0">
              <a:latin typeface="Calibri"/>
            </a:endParaRPr>
          </a:p>
          <a:p>
            <a:endParaRPr lang="en-US" altLang="zh-CN" dirty="0">
              <a:latin typeface="Calibri"/>
            </a:endParaRPr>
          </a:p>
          <a:p>
            <a:r>
              <a:rPr lang="en-US" altLang="zh-CN" dirty="0" smtClean="0">
                <a:latin typeface="Calibri"/>
              </a:rPr>
              <a:t>accuracy: 1-relative sum squared errors</a:t>
            </a:r>
          </a:p>
          <a:p>
            <a:r>
              <a:rPr lang="en-US" altLang="zh-CN" dirty="0" smtClean="0">
                <a:latin typeface="Calibri"/>
              </a:rPr>
              <a:t>space ratio: # output non-zero matrix entries / # input non-zero matrix entries</a:t>
            </a:r>
          </a:p>
        </p:txBody>
      </p:sp>
      <p:pic>
        <p:nvPicPr>
          <p:cNvPr id="4" name="Picture 3"/>
          <p:cNvPicPr>
            <a:picLocks noChangeAspect="1"/>
          </p:cNvPicPr>
          <p:nvPr/>
        </p:nvPicPr>
        <p:blipFill rotWithShape="1">
          <a:blip r:embed="rId3"/>
          <a:srcRect l="8341" t="15747" r="2947" b="28286"/>
          <a:stretch/>
        </p:blipFill>
        <p:spPr>
          <a:xfrm>
            <a:off x="1582094" y="1700808"/>
            <a:ext cx="5481873" cy="2538702"/>
          </a:xfrm>
          <a:prstGeom prst="rect">
            <a:avLst/>
          </a:prstGeom>
        </p:spPr>
      </p:pic>
      <p:sp>
        <p:nvSpPr>
          <p:cNvPr id="5" name="TextBox 4"/>
          <p:cNvSpPr txBox="1"/>
          <p:nvPr/>
        </p:nvSpPr>
        <p:spPr>
          <a:xfrm>
            <a:off x="1321807" y="4160162"/>
            <a:ext cx="6002446" cy="546945"/>
          </a:xfrm>
          <a:prstGeom prst="rect">
            <a:avLst/>
          </a:prstGeom>
          <a:noFill/>
        </p:spPr>
        <p:txBody>
          <a:bodyPr wrap="square" rtlCol="0">
            <a:spAutoFit/>
          </a:bodyPr>
          <a:lstStyle/>
          <a:p>
            <a:r>
              <a:rPr lang="en-US" altLang="zh-CN" sz="1292" dirty="0">
                <a:latin typeface="Calibri"/>
              </a:rPr>
              <a:t>courtesy: Sun, </a:t>
            </a:r>
            <a:r>
              <a:rPr lang="en-US" altLang="zh-CN" sz="1292" dirty="0" err="1">
                <a:latin typeface="Calibri"/>
              </a:rPr>
              <a:t>Faloutsos</a:t>
            </a:r>
            <a:r>
              <a:rPr lang="en-US" altLang="zh-CN" sz="1292" dirty="0">
                <a:latin typeface="Calibri"/>
              </a:rPr>
              <a:t>: </a:t>
            </a:r>
            <a:r>
              <a:rPr lang="en-US" altLang="zh-CN" sz="1292" i="1" dirty="0">
                <a:latin typeface="Calibri"/>
              </a:rPr>
              <a:t>Less is more, Compact Matrix Decomposition for Large Sparse Graph</a:t>
            </a:r>
            <a:r>
              <a:rPr lang="en-US" altLang="zh-CN" sz="1292" dirty="0">
                <a:latin typeface="Calibri"/>
              </a:rPr>
              <a:t>, SDM’07</a:t>
            </a:r>
            <a:r>
              <a:rPr lang="en-US" altLang="zh-CN" sz="1662" dirty="0">
                <a:latin typeface="Calibri"/>
              </a:rPr>
              <a:t> </a:t>
            </a:r>
            <a:endParaRPr lang="zh-CN" altLang="en-US" sz="1662" dirty="0">
              <a:latin typeface="Calibri"/>
            </a:endParaRPr>
          </a:p>
        </p:txBody>
      </p:sp>
      <p:sp>
        <p:nvSpPr>
          <p:cNvPr id="6" name="Slide Number Placeholder 5"/>
          <p:cNvSpPr>
            <a:spLocks noGrp="1"/>
          </p:cNvSpPr>
          <p:nvPr>
            <p:ph type="sldNum" sz="quarter" idx="12"/>
          </p:nvPr>
        </p:nvSpPr>
        <p:spPr/>
        <p:txBody>
          <a:bodyPr/>
          <a:lstStyle/>
          <a:p>
            <a:fld id="{2B408C46-1D5B-4814-BFDA-AFE3737FCEAB}" type="slidenum">
              <a:rPr lang="zh-CN" altLang="en-US" smtClean="0">
                <a:latin typeface="Calibri"/>
              </a:rPr>
              <a:t>58</a:t>
            </a:fld>
            <a:endParaRPr lang="zh-CN" altLang="en-US">
              <a:latin typeface="Calibri"/>
            </a:endParaRPr>
          </a:p>
        </p:txBody>
      </p:sp>
    </p:spTree>
    <p:extLst>
      <p:ext uri="{BB962C8B-B14F-4D97-AF65-F5344CB8AC3E}">
        <p14:creationId xmlns:p14="http://schemas.microsoft.com/office/powerpoint/2010/main" val="232463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The Linearity Assumption</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SVD is limited to linear projections</a:t>
            </a:r>
          </a:p>
          <a:p>
            <a:pPr lvl="1"/>
            <a:r>
              <a:rPr lang="en-US" altLang="zh-CN" dirty="0" smtClean="0">
                <a:latin typeface="Calibri"/>
              </a:rPr>
              <a:t>Data lies on a low-dimensional linear space</a:t>
            </a:r>
          </a:p>
          <a:p>
            <a:r>
              <a:rPr lang="en-US" altLang="zh-CN" dirty="0" smtClean="0">
                <a:latin typeface="Calibri"/>
              </a:rPr>
              <a:t>Non-linear methods: </a:t>
            </a:r>
            <a:r>
              <a:rPr lang="en-US" altLang="zh-CN" dirty="0" err="1" smtClean="0">
                <a:latin typeface="Calibri"/>
              </a:rPr>
              <a:t>Isomap</a:t>
            </a:r>
            <a:endParaRPr lang="en-US" altLang="zh-CN" dirty="0" smtClean="0">
              <a:latin typeface="Calibri"/>
            </a:endParaRPr>
          </a:p>
          <a:p>
            <a:pPr lvl="1"/>
            <a:r>
              <a:rPr lang="en-US" altLang="zh-CN" dirty="0" smtClean="0">
                <a:latin typeface="Calibri"/>
              </a:rPr>
              <a:t>Data lies on a low-dimensional manifold</a:t>
            </a:r>
          </a:p>
          <a:p>
            <a:pPr lvl="2"/>
            <a:r>
              <a:rPr lang="en-US" altLang="zh-CN" dirty="0" smtClean="0">
                <a:latin typeface="Calibri"/>
              </a:rPr>
              <a:t>Non-linear</a:t>
            </a:r>
          </a:p>
          <a:p>
            <a:pPr lvl="1"/>
            <a:r>
              <a:rPr lang="en-US" altLang="zh-CN" dirty="0" smtClean="0">
                <a:latin typeface="Calibri"/>
              </a:rPr>
              <a:t>How?</a:t>
            </a:r>
          </a:p>
          <a:p>
            <a:pPr lvl="2"/>
            <a:r>
              <a:rPr lang="en-US" altLang="zh-CN" dirty="0" smtClean="0">
                <a:latin typeface="Calibri"/>
              </a:rPr>
              <a:t>Build adjacency graph</a:t>
            </a:r>
          </a:p>
          <a:p>
            <a:pPr lvl="2"/>
            <a:r>
              <a:rPr lang="en-US" altLang="zh-CN" dirty="0" smtClean="0">
                <a:latin typeface="Calibri"/>
              </a:rPr>
              <a:t>SVD the graph adjacency matrix</a:t>
            </a:r>
          </a:p>
          <a:p>
            <a:pPr lvl="2"/>
            <a:r>
              <a:rPr lang="en-US" altLang="zh-CN" dirty="0" smtClean="0">
                <a:latin typeface="Calibri"/>
              </a:rPr>
              <a:t>Further reading: </a:t>
            </a:r>
            <a:r>
              <a:rPr lang="en-US" altLang="zh-CN" dirty="0" err="1" smtClean="0">
                <a:latin typeface="Calibri"/>
              </a:rPr>
              <a:t>wikipage</a:t>
            </a:r>
            <a:r>
              <a:rPr lang="en-US" altLang="zh-CN" dirty="0" smtClean="0">
                <a:latin typeface="Calibri"/>
              </a:rPr>
              <a:t> of </a:t>
            </a:r>
            <a:r>
              <a:rPr lang="en-US" altLang="zh-CN" dirty="0" err="1" smtClean="0">
                <a:latin typeface="Calibri"/>
              </a:rPr>
              <a:t>Isomap</a:t>
            </a:r>
            <a:endParaRPr lang="zh-CN" altLang="en-US" dirty="0">
              <a:latin typeface="Calibri"/>
            </a:endParaRPr>
          </a:p>
        </p:txBody>
      </p:sp>
      <p:pic>
        <p:nvPicPr>
          <p:cNvPr id="4" name="Picture 3"/>
          <p:cNvPicPr>
            <a:picLocks noChangeAspect="1"/>
          </p:cNvPicPr>
          <p:nvPr/>
        </p:nvPicPr>
        <p:blipFill>
          <a:blip r:embed="rId2"/>
          <a:stretch>
            <a:fillRect/>
          </a:stretch>
        </p:blipFill>
        <p:spPr>
          <a:xfrm>
            <a:off x="6156179" y="3761348"/>
            <a:ext cx="2588015" cy="1714452"/>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59</a:t>
            </a:fld>
            <a:endParaRPr lang="zh-CN" altLang="en-US">
              <a:latin typeface="Calibri"/>
            </a:endParaRPr>
          </a:p>
        </p:txBody>
      </p:sp>
      <p:sp>
        <p:nvSpPr>
          <p:cNvPr id="6" name="Frame 5"/>
          <p:cNvSpPr/>
          <p:nvPr/>
        </p:nvSpPr>
        <p:spPr>
          <a:xfrm>
            <a:off x="8744194" y="6220698"/>
            <a:ext cx="220297" cy="247513"/>
          </a:xfrm>
          <a:prstGeom prst="fram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Tree>
    <p:extLst>
      <p:ext uri="{BB962C8B-B14F-4D97-AF65-F5344CB8AC3E}">
        <p14:creationId xmlns:p14="http://schemas.microsoft.com/office/powerpoint/2010/main" val="225693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of a Matrix</a:t>
            </a:r>
            <a:endParaRPr lang="en-US" dirty="0"/>
          </a:p>
        </p:txBody>
      </p:sp>
      <p:sp>
        <p:nvSpPr>
          <p:cNvPr id="3" name="Content Placeholder 2"/>
          <p:cNvSpPr>
            <a:spLocks noGrp="1"/>
          </p:cNvSpPr>
          <p:nvPr>
            <p:ph idx="1"/>
          </p:nvPr>
        </p:nvSpPr>
        <p:spPr>
          <a:xfrm>
            <a:off x="457200" y="1295400"/>
            <a:ext cx="8686800" cy="5562600"/>
          </a:xfrm>
        </p:spPr>
        <p:txBody>
          <a:bodyPr>
            <a:normAutofit/>
          </a:bodyPr>
          <a:lstStyle/>
          <a:p>
            <a:r>
              <a:rPr lang="en-US" b="1" dirty="0" smtClean="0">
                <a:solidFill>
                  <a:srgbClr val="0000FF"/>
                </a:solidFill>
              </a:rPr>
              <a:t>Q:</a:t>
            </a:r>
            <a:r>
              <a:rPr lang="en-US" dirty="0" smtClean="0"/>
              <a:t> What is </a:t>
            </a:r>
            <a:r>
              <a:rPr lang="en-US" b="1" dirty="0" smtClean="0">
                <a:solidFill>
                  <a:srgbClr val="FF0000"/>
                </a:solidFill>
              </a:rPr>
              <a:t>rank</a:t>
            </a:r>
            <a:r>
              <a:rPr lang="en-US" dirty="0" smtClean="0">
                <a:solidFill>
                  <a:srgbClr val="FF0000"/>
                </a:solidFill>
              </a:rPr>
              <a:t> </a:t>
            </a:r>
            <a:r>
              <a:rPr lang="en-US" dirty="0" smtClean="0"/>
              <a:t>of a matrix </a:t>
            </a:r>
            <a:r>
              <a:rPr lang="en-US" b="1" dirty="0" smtClean="0"/>
              <a:t>A</a:t>
            </a:r>
            <a:r>
              <a:rPr lang="en-US" dirty="0" smtClean="0"/>
              <a:t>?</a:t>
            </a:r>
          </a:p>
          <a:p>
            <a:r>
              <a:rPr lang="en-US" b="1" dirty="0" smtClean="0">
                <a:solidFill>
                  <a:srgbClr val="0000FF"/>
                </a:solidFill>
              </a:rPr>
              <a:t>A</a:t>
            </a:r>
            <a:r>
              <a:rPr lang="en-US" b="1" dirty="0">
                <a:solidFill>
                  <a:srgbClr val="0000FF"/>
                </a:solidFill>
              </a:rPr>
              <a:t>:</a:t>
            </a:r>
            <a:r>
              <a:rPr lang="en-US" dirty="0"/>
              <a:t> </a:t>
            </a:r>
            <a:r>
              <a:rPr lang="en-US" dirty="0" smtClean="0"/>
              <a:t>No. of </a:t>
            </a:r>
            <a:r>
              <a:rPr lang="en-US" b="1" dirty="0" smtClean="0"/>
              <a:t>linearly </a:t>
            </a:r>
            <a:r>
              <a:rPr lang="en-US" b="1" dirty="0"/>
              <a:t>independent</a:t>
            </a:r>
            <a:r>
              <a:rPr lang="en-US" dirty="0"/>
              <a:t> </a:t>
            </a:r>
            <a:r>
              <a:rPr lang="en-US" dirty="0" smtClean="0"/>
              <a:t>rows/columns </a:t>
            </a:r>
            <a:r>
              <a:rPr lang="en-US" dirty="0"/>
              <a:t>of </a:t>
            </a:r>
            <a:r>
              <a:rPr lang="en-US" b="1" dirty="0" smtClean="0"/>
              <a:t>A</a:t>
            </a:r>
          </a:p>
          <a:p>
            <a:r>
              <a:rPr lang="en-US" b="1" dirty="0"/>
              <a:t>For example:</a:t>
            </a:r>
          </a:p>
          <a:p>
            <a:pPr lvl="1"/>
            <a:r>
              <a:rPr lang="en-US" dirty="0" smtClean="0"/>
              <a:t>Matrix </a:t>
            </a:r>
            <a:r>
              <a:rPr lang="en-US" b="1" dirty="0" smtClean="0"/>
              <a:t>A =</a:t>
            </a:r>
            <a:r>
              <a:rPr lang="en-US" dirty="0" smtClean="0"/>
              <a:t>                        has rank </a:t>
            </a:r>
            <a:r>
              <a:rPr lang="en-US" b="1" dirty="0" smtClean="0"/>
              <a:t>r=2</a:t>
            </a:r>
          </a:p>
          <a:p>
            <a:pPr lvl="4"/>
            <a:endParaRPr lang="en-US" b="1" dirty="0"/>
          </a:p>
          <a:p>
            <a:pPr lvl="2"/>
            <a:r>
              <a:rPr lang="en-US" b="1" dirty="0" smtClean="0"/>
              <a:t>Why? </a:t>
            </a:r>
            <a:r>
              <a:rPr lang="en-US" sz="2000" dirty="0" smtClean="0"/>
              <a:t>The first </a:t>
            </a:r>
            <a:r>
              <a:rPr lang="en-US" sz="2000" dirty="0"/>
              <a:t>two rows are linearly independent, so the rank is at least 2, but all three rows are linearly dependent (the first is equal to the sum of the second and third) so the rank must be less than 3</a:t>
            </a:r>
            <a:r>
              <a:rPr lang="en-US" sz="2000" dirty="0" smtClean="0"/>
              <a:t>.</a:t>
            </a:r>
          </a:p>
          <a:p>
            <a:r>
              <a:rPr lang="en-US" b="1" dirty="0" smtClean="0">
                <a:solidFill>
                  <a:srgbClr val="0000FF"/>
                </a:solidFill>
              </a:rPr>
              <a:t>Why do we care about low rank?</a:t>
            </a:r>
          </a:p>
          <a:p>
            <a:pPr lvl="1"/>
            <a:r>
              <a:rPr lang="en-US" dirty="0" smtClean="0"/>
              <a:t>We can write </a:t>
            </a:r>
            <a:r>
              <a:rPr lang="en-US" b="1" dirty="0" smtClean="0"/>
              <a:t>A</a:t>
            </a:r>
            <a:r>
              <a:rPr lang="en-US" dirty="0" smtClean="0"/>
              <a:t> as two “basis” vectors: [1 2 1] [-2 -3 1]</a:t>
            </a:r>
          </a:p>
          <a:p>
            <a:pPr lvl="1"/>
            <a:r>
              <a:rPr lang="en-US" dirty="0" smtClean="0"/>
              <a:t>And new coordinates of : [1 0] [0 1] [1 -1]</a:t>
            </a:r>
            <a:endParaRPr lang="en-US" dirty="0"/>
          </a:p>
        </p:txBody>
      </p:sp>
      <p:pic>
        <p:nvPicPr>
          <p:cNvPr id="37890" name="Picture 2" descr="\begin{bmatrix}1&amp;2&amp;1\\-2&amp;-3&amp;1\\3&amp;5&amp;0\end{b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819400"/>
            <a:ext cx="1340285"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94080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8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An Application of SVD</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PCA = Principle Component Analysis</a:t>
            </a:r>
          </a:p>
          <a:p>
            <a:endParaRPr lang="en-US" altLang="zh-CN" dirty="0" smtClean="0">
              <a:latin typeface="Calibri"/>
            </a:endParaRPr>
          </a:p>
          <a:p>
            <a:r>
              <a:rPr lang="en-US" altLang="zh-CN" dirty="0" smtClean="0">
                <a:latin typeface="Calibri"/>
              </a:rPr>
              <a:t>Motivation</a:t>
            </a:r>
          </a:p>
          <a:p>
            <a:pPr lvl="1"/>
            <a:r>
              <a:rPr lang="en-US" altLang="zh-CN" dirty="0" smtClean="0">
                <a:latin typeface="Calibri"/>
              </a:rPr>
              <a:t>Visualization</a:t>
            </a:r>
          </a:p>
          <a:p>
            <a:pPr lvl="1"/>
            <a:endParaRPr lang="zh-CN" altLang="en-US" dirty="0">
              <a:latin typeface="Calibri"/>
            </a:endParaRP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60</a:t>
            </a:fld>
            <a:endParaRPr lang="zh-CN" altLang="en-US">
              <a:latin typeface="Calibri"/>
            </a:endParaRPr>
          </a:p>
        </p:txBody>
      </p:sp>
    </p:spTree>
    <p:extLst>
      <p:ext uri="{BB962C8B-B14F-4D97-AF65-F5344CB8AC3E}">
        <p14:creationId xmlns:p14="http://schemas.microsoft.com/office/powerpoint/2010/main" val="141451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Data Visualization</a:t>
            </a:r>
            <a:endParaRPr lang="zh-CN" altLang="en-US" dirty="0">
              <a:latin typeface="Calibri"/>
            </a:endParaRPr>
          </a:p>
        </p:txBody>
      </p:sp>
      <p:sp>
        <p:nvSpPr>
          <p:cNvPr id="3" name="Content Placeholder 2"/>
          <p:cNvSpPr>
            <a:spLocks noGrp="1"/>
          </p:cNvSpPr>
          <p:nvPr>
            <p:ph idx="1"/>
          </p:nvPr>
        </p:nvSpPr>
        <p:spPr>
          <a:xfrm>
            <a:off x="628652" y="1948965"/>
            <a:ext cx="8058148" cy="4404671"/>
          </a:xfrm>
        </p:spPr>
        <p:txBody>
          <a:bodyPr>
            <a:normAutofit fontScale="85000" lnSpcReduction="20000"/>
          </a:bodyPr>
          <a:lstStyle/>
          <a:p>
            <a:r>
              <a:rPr lang="en-US" altLang="zh-CN" dirty="0" smtClean="0">
                <a:latin typeface="Calibri"/>
              </a:rPr>
              <a:t>Example:</a:t>
            </a:r>
          </a:p>
          <a:p>
            <a:pPr lvl="1"/>
            <a:r>
              <a:rPr lang="en-US" altLang="zh-CN" dirty="0" smtClean="0">
                <a:latin typeface="Calibri"/>
              </a:rPr>
              <a:t>Given 53 blood samples (features) from 65 people (data item or instance)</a:t>
            </a: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lvl="1"/>
            <a:endParaRPr lang="en-US" altLang="zh-CN" dirty="0" smtClean="0">
              <a:latin typeface="Calibri"/>
            </a:endParaRPr>
          </a:p>
          <a:p>
            <a:pPr lvl="1"/>
            <a:endParaRPr lang="en-US" altLang="zh-CN" dirty="0">
              <a:latin typeface="Calibri"/>
            </a:endParaRPr>
          </a:p>
          <a:p>
            <a:pPr marL="422041" lvl="1" indent="0">
              <a:buNone/>
            </a:pPr>
            <a:endParaRPr lang="en-US" altLang="zh-CN" dirty="0">
              <a:latin typeface="Calibri"/>
            </a:endParaRPr>
          </a:p>
          <a:p>
            <a:pPr marL="422041" lvl="1" indent="0">
              <a:buNone/>
            </a:pPr>
            <a:endParaRPr lang="en-US" altLang="zh-CN" dirty="0" smtClean="0">
              <a:latin typeface="Calibri"/>
            </a:endParaRPr>
          </a:p>
          <a:p>
            <a:pPr marL="422041" lvl="1" indent="0">
              <a:buNone/>
            </a:pPr>
            <a:endParaRPr lang="en-US" altLang="zh-CN" dirty="0">
              <a:latin typeface="Calibri"/>
            </a:endParaRPr>
          </a:p>
          <a:p>
            <a:pPr lvl="1"/>
            <a:r>
              <a:rPr lang="en-US" altLang="zh-CN" dirty="0" smtClean="0">
                <a:latin typeface="Calibri"/>
              </a:rPr>
              <a:t>How can we visualize the samples</a:t>
            </a:r>
          </a:p>
          <a:p>
            <a:pPr lvl="1"/>
            <a:endParaRPr lang="zh-CN" altLang="en-US" dirty="0">
              <a:latin typeface="Calibri"/>
            </a:endParaRPr>
          </a:p>
        </p:txBody>
      </p:sp>
      <p:pic>
        <p:nvPicPr>
          <p:cNvPr id="4" name="Picture 3"/>
          <p:cNvPicPr>
            <a:picLocks noChangeAspect="1"/>
          </p:cNvPicPr>
          <p:nvPr/>
        </p:nvPicPr>
        <p:blipFill rotWithShape="1">
          <a:blip r:embed="rId2"/>
          <a:srcRect l="3927" t="29715" r="3004" b="4193"/>
          <a:stretch/>
        </p:blipFill>
        <p:spPr>
          <a:xfrm>
            <a:off x="1763691" y="3068656"/>
            <a:ext cx="5106531" cy="2685913"/>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61</a:t>
            </a:fld>
            <a:endParaRPr lang="zh-CN" altLang="en-US">
              <a:latin typeface="Calibri"/>
            </a:endParaRPr>
          </a:p>
        </p:txBody>
      </p:sp>
    </p:spTree>
    <p:extLst>
      <p:ext uri="{BB962C8B-B14F-4D97-AF65-F5344CB8AC3E}">
        <p14:creationId xmlns:p14="http://schemas.microsoft.com/office/powerpoint/2010/main" val="11516667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Data Visualization</a:t>
            </a:r>
            <a:endParaRPr lang="zh-CN" altLang="en-US" dirty="0">
              <a:latin typeface="Calibri"/>
            </a:endParaRPr>
          </a:p>
        </p:txBody>
      </p:sp>
      <p:sp>
        <p:nvSpPr>
          <p:cNvPr id="3" name="Content Placeholder 2"/>
          <p:cNvSpPr>
            <a:spLocks noGrp="1"/>
          </p:cNvSpPr>
          <p:nvPr>
            <p:ph idx="1"/>
          </p:nvPr>
        </p:nvSpPr>
        <p:spPr>
          <a:xfrm>
            <a:off x="317989" y="1572360"/>
            <a:ext cx="8574491" cy="4714805"/>
          </a:xfrm>
        </p:spPr>
        <p:txBody>
          <a:bodyPr/>
          <a:lstStyle/>
          <a:p>
            <a:endParaRPr lang="zh-CN" altLang="en-US" dirty="0">
              <a:latin typeface="Calibri"/>
            </a:endParaRPr>
          </a:p>
        </p:txBody>
      </p:sp>
      <p:pic>
        <p:nvPicPr>
          <p:cNvPr id="4" name="Picture 3"/>
          <p:cNvPicPr>
            <a:picLocks noChangeAspect="1"/>
          </p:cNvPicPr>
          <p:nvPr/>
        </p:nvPicPr>
        <p:blipFill rotWithShape="1">
          <a:blip r:embed="rId2"/>
          <a:srcRect l="3531" t="19561" r="4361" b="6636"/>
          <a:stretch/>
        </p:blipFill>
        <p:spPr>
          <a:xfrm>
            <a:off x="1779095" y="1592251"/>
            <a:ext cx="5652282" cy="3354406"/>
          </a:xfrm>
          <a:prstGeom prst="rect">
            <a:avLst/>
          </a:prstGeom>
        </p:spPr>
      </p:pic>
      <p:sp>
        <p:nvSpPr>
          <p:cNvPr id="5" name="TextBox 4"/>
          <p:cNvSpPr txBox="1"/>
          <p:nvPr/>
        </p:nvSpPr>
        <p:spPr>
          <a:xfrm>
            <a:off x="1248554" y="5364407"/>
            <a:ext cx="7112175" cy="774058"/>
          </a:xfrm>
          <a:prstGeom prst="rect">
            <a:avLst/>
          </a:prstGeom>
          <a:noFill/>
        </p:spPr>
        <p:txBody>
          <a:bodyPr wrap="square" rtlCol="0">
            <a:spAutoFit/>
          </a:bodyPr>
          <a:lstStyle/>
          <a:p>
            <a:r>
              <a:rPr lang="en-US" altLang="zh-CN" sz="2215" dirty="0">
                <a:latin typeface="Calibri"/>
              </a:rPr>
              <a:t>How can we visualize the other variables???</a:t>
            </a:r>
          </a:p>
          <a:p>
            <a:r>
              <a:rPr lang="en-US" altLang="zh-CN" sz="2215" dirty="0">
                <a:latin typeface="Calibri"/>
              </a:rPr>
              <a:t>	… difficult to see in 4 or higher dimensional spaces … </a:t>
            </a:r>
            <a:endParaRPr lang="zh-CN" altLang="en-US" sz="2215" dirty="0">
              <a:latin typeface="Calibri"/>
            </a:endParaRPr>
          </a:p>
        </p:txBody>
      </p:sp>
      <p:sp>
        <p:nvSpPr>
          <p:cNvPr id="6" name="Slide Number Placeholder 5"/>
          <p:cNvSpPr>
            <a:spLocks noGrp="1"/>
          </p:cNvSpPr>
          <p:nvPr>
            <p:ph type="sldNum" sz="quarter" idx="12"/>
          </p:nvPr>
        </p:nvSpPr>
        <p:spPr/>
        <p:txBody>
          <a:bodyPr/>
          <a:lstStyle/>
          <a:p>
            <a:fld id="{2B408C46-1D5B-4814-BFDA-AFE3737FCEAB}" type="slidenum">
              <a:rPr lang="zh-CN" altLang="en-US" smtClean="0">
                <a:latin typeface="Calibri"/>
              </a:rPr>
              <a:t>62</a:t>
            </a:fld>
            <a:endParaRPr lang="zh-CN" altLang="en-US">
              <a:latin typeface="Calibri"/>
            </a:endParaRPr>
          </a:p>
        </p:txBody>
      </p:sp>
    </p:spTree>
    <p:extLst>
      <p:ext uri="{BB962C8B-B14F-4D97-AF65-F5344CB8AC3E}">
        <p14:creationId xmlns:p14="http://schemas.microsoft.com/office/powerpoint/2010/main" val="12123410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Data Visualization</a:t>
            </a:r>
            <a:endParaRPr lang="zh-CN" altLang="en-US" dirty="0">
              <a:latin typeface="Calibri"/>
            </a:endParaRPr>
          </a:p>
        </p:txBody>
      </p:sp>
      <p:sp>
        <p:nvSpPr>
          <p:cNvPr id="3" name="Content Placeholder 2"/>
          <p:cNvSpPr>
            <a:spLocks noGrp="1"/>
          </p:cNvSpPr>
          <p:nvPr>
            <p:ph idx="1"/>
          </p:nvPr>
        </p:nvSpPr>
        <p:spPr/>
        <p:txBody>
          <a:bodyPr>
            <a:normAutofit fontScale="92500"/>
          </a:bodyPr>
          <a:lstStyle/>
          <a:p>
            <a:r>
              <a:rPr lang="en-US" altLang="zh-CN" dirty="0" smtClean="0">
                <a:latin typeface="Calibri"/>
              </a:rPr>
              <a:t>Is </a:t>
            </a:r>
            <a:r>
              <a:rPr lang="en-US" altLang="zh-CN" dirty="0">
                <a:latin typeface="Calibri"/>
              </a:rPr>
              <a:t>there a representation better than the coordinate axes?</a:t>
            </a:r>
          </a:p>
          <a:p>
            <a:r>
              <a:rPr lang="en-US" altLang="zh-CN" dirty="0" smtClean="0">
                <a:latin typeface="Calibri"/>
              </a:rPr>
              <a:t>Is </a:t>
            </a:r>
            <a:r>
              <a:rPr lang="en-US" altLang="zh-CN" dirty="0">
                <a:latin typeface="Calibri"/>
              </a:rPr>
              <a:t>it really necessary to show all the 53 dimensions?</a:t>
            </a:r>
          </a:p>
          <a:p>
            <a:pPr lvl="1"/>
            <a:endParaRPr lang="en-US" altLang="zh-CN" dirty="0" smtClean="0">
              <a:latin typeface="Calibri"/>
            </a:endParaRPr>
          </a:p>
          <a:p>
            <a:pPr lvl="1"/>
            <a:r>
              <a:rPr lang="en-US" altLang="zh-CN" dirty="0" smtClean="0">
                <a:latin typeface="Calibri"/>
              </a:rPr>
              <a:t>What </a:t>
            </a:r>
            <a:r>
              <a:rPr lang="en-US" altLang="zh-CN" dirty="0">
                <a:latin typeface="Calibri"/>
              </a:rPr>
              <a:t>if there are strong correlations between the features?</a:t>
            </a:r>
          </a:p>
          <a:p>
            <a:pPr lvl="1"/>
            <a:r>
              <a:rPr lang="en-US" altLang="zh-CN" dirty="0" smtClean="0">
                <a:latin typeface="Calibri"/>
              </a:rPr>
              <a:t>How </a:t>
            </a:r>
            <a:r>
              <a:rPr lang="en-US" altLang="zh-CN" dirty="0">
                <a:latin typeface="Calibri"/>
              </a:rPr>
              <a:t>could we find the smallest subspace of the 53-D space that keeps the most information about the original data</a:t>
            </a:r>
            <a:r>
              <a:rPr lang="en-US" altLang="zh-CN" dirty="0" smtClean="0">
                <a:latin typeface="Calibri"/>
              </a:rPr>
              <a:t>?</a:t>
            </a:r>
          </a:p>
          <a:p>
            <a:pPr marL="844083" lvl="2" indent="0">
              <a:buNone/>
            </a:pPr>
            <a:endParaRPr lang="en-US" altLang="zh-CN" dirty="0">
              <a:latin typeface="Calibri"/>
            </a:endParaRPr>
          </a:p>
          <a:p>
            <a:r>
              <a:rPr lang="en-US" altLang="zh-CN" dirty="0" smtClean="0">
                <a:latin typeface="Calibri"/>
              </a:rPr>
              <a:t>A </a:t>
            </a:r>
            <a:r>
              <a:rPr lang="en-US" altLang="zh-CN" dirty="0">
                <a:latin typeface="Calibri"/>
              </a:rPr>
              <a:t>solution: Principal Component </a:t>
            </a:r>
            <a:r>
              <a:rPr lang="en-US" altLang="zh-CN" dirty="0" smtClean="0">
                <a:latin typeface="Calibri"/>
              </a:rPr>
              <a:t>Analysis</a:t>
            </a:r>
          </a:p>
          <a:p>
            <a:pPr lvl="1"/>
            <a:r>
              <a:rPr lang="en-US" altLang="zh-CN" dirty="0" smtClean="0">
                <a:latin typeface="Calibri"/>
              </a:rPr>
              <a:t>An application of SVD.</a:t>
            </a:r>
            <a:endParaRPr lang="zh-CN" altLang="en-US" dirty="0">
              <a:latin typeface="Calibri"/>
            </a:endParaRP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63</a:t>
            </a:fld>
            <a:endParaRPr lang="zh-CN" altLang="en-US">
              <a:latin typeface="Calibri"/>
            </a:endParaRPr>
          </a:p>
        </p:txBody>
      </p:sp>
    </p:spTree>
    <p:extLst>
      <p:ext uri="{BB962C8B-B14F-4D97-AF65-F5344CB8AC3E}">
        <p14:creationId xmlns:p14="http://schemas.microsoft.com/office/powerpoint/2010/main" val="22303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Definition and Algorithms</a:t>
            </a:r>
            <a:endParaRPr lang="zh-CN" altLang="en-US" dirty="0">
              <a:latin typeface="Calibri"/>
            </a:endParaRPr>
          </a:p>
        </p:txBody>
      </p:sp>
      <p:sp>
        <p:nvSpPr>
          <p:cNvPr id="3" name="Content Placeholder 2"/>
          <p:cNvSpPr>
            <a:spLocks noGrp="1"/>
          </p:cNvSpPr>
          <p:nvPr>
            <p:ph sz="half" idx="1"/>
          </p:nvPr>
        </p:nvSpPr>
        <p:spPr/>
        <p:txBody>
          <a:bodyPr>
            <a:normAutofit lnSpcReduction="10000"/>
          </a:bodyPr>
          <a:lstStyle/>
          <a:p>
            <a:r>
              <a:rPr lang="en-US" altLang="zh-CN" dirty="0" smtClean="0">
                <a:latin typeface="Calibri"/>
              </a:rPr>
              <a:t>PCA</a:t>
            </a:r>
          </a:p>
          <a:p>
            <a:pPr lvl="1"/>
            <a:r>
              <a:rPr lang="en-US" altLang="zh-CN" dirty="0" smtClean="0">
                <a:latin typeface="Calibri"/>
              </a:rPr>
              <a:t>Orthogonal projection of the data onto a lower-dimensional linear space such that</a:t>
            </a:r>
          </a:p>
          <a:p>
            <a:pPr lvl="2"/>
            <a:r>
              <a:rPr lang="en-US" altLang="zh-CN" dirty="0" smtClean="0">
                <a:latin typeface="Calibri"/>
              </a:rPr>
              <a:t>Maximize variance of projected data (purple line)</a:t>
            </a:r>
          </a:p>
          <a:p>
            <a:pPr lvl="2"/>
            <a:r>
              <a:rPr lang="en-US" altLang="zh-CN" dirty="0" smtClean="0">
                <a:latin typeface="Calibri"/>
              </a:rPr>
              <a:t>Minimize mean squared distance between</a:t>
            </a:r>
          </a:p>
          <a:p>
            <a:pPr lvl="3"/>
            <a:r>
              <a:rPr lang="en-US" altLang="zh-CN" dirty="0" smtClean="0">
                <a:latin typeface="Calibri"/>
              </a:rPr>
              <a:t>Data point</a:t>
            </a:r>
          </a:p>
          <a:p>
            <a:pPr lvl="3"/>
            <a:r>
              <a:rPr lang="en-US" altLang="zh-CN" dirty="0" smtClean="0">
                <a:latin typeface="Calibri"/>
              </a:rPr>
              <a:t>Projection (sum of blue lines)	</a:t>
            </a:r>
          </a:p>
          <a:p>
            <a:pPr lvl="1"/>
            <a:r>
              <a:rPr lang="en-US" altLang="zh-CN" dirty="0" smtClean="0">
                <a:latin typeface="Calibri"/>
              </a:rPr>
              <a:t>Look data from a literally different angle.	</a:t>
            </a:r>
          </a:p>
          <a:p>
            <a:endParaRPr lang="zh-CN" altLang="en-US" dirty="0">
              <a:latin typeface="Calibri"/>
            </a:endParaRPr>
          </a:p>
        </p:txBody>
      </p:sp>
      <p:sp>
        <p:nvSpPr>
          <p:cNvPr id="6" name="Content Placeholder 5"/>
          <p:cNvSpPr>
            <a:spLocks noGrp="1"/>
          </p:cNvSpPr>
          <p:nvPr>
            <p:ph sz="half" idx="2"/>
          </p:nvPr>
        </p:nvSpPr>
        <p:spPr/>
        <p:txBody>
          <a:bodyPr>
            <a:normAutofit lnSpcReduction="10000"/>
          </a:bodyPr>
          <a:lstStyle/>
          <a:p>
            <a:endParaRPr lang="en-US"/>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64</a:t>
            </a:fld>
            <a:endParaRPr lang="zh-CN" altLang="en-US">
              <a:latin typeface="Calibri"/>
            </a:endParaRPr>
          </a:p>
        </p:txBody>
      </p:sp>
      <p:pic>
        <p:nvPicPr>
          <p:cNvPr id="5" name="Picture 4"/>
          <p:cNvPicPr>
            <a:picLocks noChangeAspect="1"/>
          </p:cNvPicPr>
          <p:nvPr/>
        </p:nvPicPr>
        <p:blipFill>
          <a:blip r:embed="rId2"/>
          <a:stretch>
            <a:fillRect/>
          </a:stretch>
        </p:blipFill>
        <p:spPr>
          <a:xfrm>
            <a:off x="5004051" y="1855558"/>
            <a:ext cx="3425425" cy="3307619"/>
          </a:xfrm>
          <a:prstGeom prst="rect">
            <a:avLst/>
          </a:prstGeom>
        </p:spPr>
      </p:pic>
    </p:spTree>
    <p:extLst>
      <p:ext uri="{BB962C8B-B14F-4D97-AF65-F5344CB8AC3E}">
        <p14:creationId xmlns:p14="http://schemas.microsoft.com/office/powerpoint/2010/main" val="156291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Idea</a:t>
            </a:r>
            <a:endParaRPr lang="zh-CN" altLang="en-US" dirty="0">
              <a:latin typeface="Calibri"/>
            </a:endParaRPr>
          </a:p>
        </p:txBody>
      </p:sp>
      <p:sp>
        <p:nvSpPr>
          <p:cNvPr id="3" name="Content Placeholder 2"/>
          <p:cNvSpPr>
            <a:spLocks noGrp="1"/>
          </p:cNvSpPr>
          <p:nvPr>
            <p:ph idx="1"/>
          </p:nvPr>
        </p:nvSpPr>
        <p:spPr/>
        <p:txBody>
          <a:bodyPr>
            <a:normAutofit/>
          </a:bodyPr>
          <a:lstStyle/>
          <a:p>
            <a:r>
              <a:rPr lang="en-US" altLang="zh-CN" dirty="0" smtClean="0">
                <a:latin typeface="Calibri"/>
              </a:rPr>
              <a:t>Given </a:t>
            </a:r>
            <a:r>
              <a:rPr lang="en-US" altLang="zh-CN" dirty="0">
                <a:latin typeface="Calibri"/>
              </a:rPr>
              <a:t>data points in a d-dimensional space, project them into a lower dimensional space while preserving as much information as possible. </a:t>
            </a:r>
          </a:p>
          <a:p>
            <a:pPr lvl="1"/>
            <a:r>
              <a:rPr lang="en-US" altLang="zh-CN" dirty="0" smtClean="0">
                <a:latin typeface="Calibri"/>
              </a:rPr>
              <a:t>Find </a:t>
            </a:r>
            <a:r>
              <a:rPr lang="en-US" altLang="zh-CN" dirty="0">
                <a:latin typeface="Calibri"/>
              </a:rPr>
              <a:t>best planar approximation to 3D data </a:t>
            </a:r>
          </a:p>
          <a:p>
            <a:pPr lvl="1"/>
            <a:r>
              <a:rPr lang="en-US" altLang="zh-CN" dirty="0" smtClean="0">
                <a:latin typeface="Calibri"/>
              </a:rPr>
              <a:t>Find </a:t>
            </a:r>
            <a:r>
              <a:rPr lang="en-US" altLang="zh-CN" dirty="0">
                <a:latin typeface="Calibri"/>
              </a:rPr>
              <a:t>best 12-D approximation to 104-D data </a:t>
            </a:r>
          </a:p>
          <a:p>
            <a:r>
              <a:rPr lang="en-US" altLang="zh-CN" dirty="0" smtClean="0">
                <a:latin typeface="Calibri"/>
              </a:rPr>
              <a:t>In </a:t>
            </a:r>
            <a:r>
              <a:rPr lang="en-US" altLang="zh-CN" dirty="0">
                <a:latin typeface="Calibri"/>
              </a:rPr>
              <a:t>particular, choose projection that minimizes squared error in reconstructing the original data. </a:t>
            </a:r>
            <a:endParaRPr lang="en-US" altLang="zh-CN" dirty="0" smtClean="0">
              <a:latin typeface="Calibri"/>
            </a:endParaRPr>
          </a:p>
          <a:p>
            <a:pPr lvl="1"/>
            <a:r>
              <a:rPr lang="en-US" altLang="zh-CN" dirty="0">
                <a:latin typeface="Calibri"/>
              </a:rPr>
              <a:t>Implement through SVD</a:t>
            </a:r>
          </a:p>
          <a:p>
            <a:endParaRPr lang="zh-CN" altLang="en-US" dirty="0">
              <a:latin typeface="Calibri"/>
            </a:endParaRP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65</a:t>
            </a:fld>
            <a:endParaRPr lang="zh-CN" altLang="en-US">
              <a:latin typeface="Calibri"/>
            </a:endParaRPr>
          </a:p>
        </p:txBody>
      </p:sp>
    </p:spTree>
    <p:extLst>
      <p:ext uri="{BB962C8B-B14F-4D97-AF65-F5344CB8AC3E}">
        <p14:creationId xmlns:p14="http://schemas.microsoft.com/office/powerpoint/2010/main" val="422081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a:t>
            </a:r>
            <a:endParaRPr lang="zh-CN" altLang="en-US" dirty="0">
              <a:latin typeface="Calibri"/>
            </a:endParaRPr>
          </a:p>
        </p:txBody>
      </p:sp>
      <p:sp>
        <p:nvSpPr>
          <p:cNvPr id="3" name="Content Placeholder 2"/>
          <p:cNvSpPr>
            <a:spLocks noGrp="1"/>
          </p:cNvSpPr>
          <p:nvPr>
            <p:ph idx="1"/>
          </p:nvPr>
        </p:nvSpPr>
        <p:spPr/>
        <p:txBody>
          <a:bodyPr/>
          <a:lstStyle/>
          <a:p>
            <a:r>
              <a:rPr lang="en-US" altLang="zh-CN" b="1" dirty="0" smtClean="0">
                <a:latin typeface="Calibri"/>
              </a:rPr>
              <a:t>PCA </a:t>
            </a:r>
            <a:r>
              <a:rPr lang="en-US" altLang="zh-CN" b="1" dirty="0">
                <a:latin typeface="Calibri"/>
              </a:rPr>
              <a:t>Vectors </a:t>
            </a:r>
            <a:r>
              <a:rPr lang="en-US" altLang="zh-CN" dirty="0">
                <a:latin typeface="Calibri"/>
              </a:rPr>
              <a:t>originate from the center of mass. </a:t>
            </a:r>
          </a:p>
          <a:p>
            <a:r>
              <a:rPr lang="en-US" altLang="zh-CN" dirty="0" smtClean="0">
                <a:latin typeface="Calibri"/>
              </a:rPr>
              <a:t>Principal </a:t>
            </a:r>
            <a:r>
              <a:rPr lang="en-US" altLang="zh-CN" dirty="0">
                <a:latin typeface="Calibri"/>
              </a:rPr>
              <a:t>component #1: points in the direction of the </a:t>
            </a:r>
            <a:r>
              <a:rPr lang="en-US" altLang="zh-CN" b="1" dirty="0">
                <a:latin typeface="Calibri"/>
              </a:rPr>
              <a:t>largest variance</a:t>
            </a:r>
            <a:r>
              <a:rPr lang="en-US" altLang="zh-CN" dirty="0">
                <a:latin typeface="Calibri"/>
              </a:rPr>
              <a:t>. </a:t>
            </a:r>
          </a:p>
          <a:p>
            <a:r>
              <a:rPr lang="en-US" altLang="zh-CN" dirty="0" smtClean="0">
                <a:latin typeface="Calibri"/>
              </a:rPr>
              <a:t>Each </a:t>
            </a:r>
            <a:r>
              <a:rPr lang="en-US" altLang="zh-CN" dirty="0">
                <a:latin typeface="Calibri"/>
              </a:rPr>
              <a:t>subsequent principal component </a:t>
            </a:r>
          </a:p>
          <a:p>
            <a:pPr lvl="1"/>
            <a:r>
              <a:rPr lang="en-US" altLang="zh-CN" dirty="0" smtClean="0">
                <a:latin typeface="Calibri"/>
              </a:rPr>
              <a:t>is </a:t>
            </a:r>
            <a:r>
              <a:rPr lang="en-US" altLang="zh-CN" b="1" dirty="0">
                <a:latin typeface="Calibri"/>
              </a:rPr>
              <a:t>orthogonal </a:t>
            </a:r>
            <a:r>
              <a:rPr lang="en-US" altLang="zh-CN" dirty="0">
                <a:latin typeface="Calibri"/>
              </a:rPr>
              <a:t>to the previous ones, and </a:t>
            </a:r>
          </a:p>
          <a:p>
            <a:pPr lvl="1"/>
            <a:r>
              <a:rPr lang="en-US" altLang="zh-CN" dirty="0" smtClean="0">
                <a:latin typeface="Calibri"/>
              </a:rPr>
              <a:t>points </a:t>
            </a:r>
            <a:r>
              <a:rPr lang="en-US" altLang="zh-CN" dirty="0">
                <a:latin typeface="Calibri"/>
              </a:rPr>
              <a:t>in the directions of the </a:t>
            </a:r>
            <a:r>
              <a:rPr lang="en-US" altLang="zh-CN" b="1" dirty="0">
                <a:latin typeface="Calibri"/>
              </a:rPr>
              <a:t>largest variance of the residual subspace </a:t>
            </a:r>
            <a:endParaRPr lang="en-US" altLang="zh-CN" dirty="0">
              <a:latin typeface="Calibri"/>
            </a:endParaRPr>
          </a:p>
          <a:p>
            <a:endParaRPr lang="zh-CN" altLang="en-US" dirty="0">
              <a:latin typeface="Calibri"/>
            </a:endParaRP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66</a:t>
            </a:fld>
            <a:endParaRPr lang="zh-CN" altLang="en-US">
              <a:latin typeface="Calibri"/>
            </a:endParaRPr>
          </a:p>
        </p:txBody>
      </p:sp>
    </p:spTree>
    <p:extLst>
      <p:ext uri="{BB962C8B-B14F-4D97-AF65-F5344CB8AC3E}">
        <p14:creationId xmlns:p14="http://schemas.microsoft.com/office/powerpoint/2010/main" val="332447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2D Gaussian dataset</a:t>
            </a:r>
            <a:endParaRPr lang="zh-CN" altLang="en-US" dirty="0">
              <a:latin typeface="Calibri"/>
            </a:endParaRPr>
          </a:p>
        </p:txBody>
      </p:sp>
      <p:sp>
        <p:nvSpPr>
          <p:cNvPr id="3" name="Content Placeholder 2"/>
          <p:cNvSpPr>
            <a:spLocks noGrp="1"/>
          </p:cNvSpPr>
          <p:nvPr>
            <p:ph idx="1"/>
          </p:nvPr>
        </p:nvSpPr>
        <p:spPr/>
        <p:txBody>
          <a:bodyPr/>
          <a:lstStyle/>
          <a:p>
            <a:endParaRPr lang="zh-CN" altLang="en-US">
              <a:latin typeface="Calibri"/>
            </a:endParaRPr>
          </a:p>
        </p:txBody>
      </p:sp>
      <p:pic>
        <p:nvPicPr>
          <p:cNvPr id="4" name="Picture 3"/>
          <p:cNvPicPr>
            <a:picLocks noChangeAspect="1"/>
          </p:cNvPicPr>
          <p:nvPr/>
        </p:nvPicPr>
        <p:blipFill>
          <a:blip r:embed="rId2"/>
          <a:stretch>
            <a:fillRect/>
          </a:stretch>
        </p:blipFill>
        <p:spPr>
          <a:xfrm>
            <a:off x="1601964" y="1550056"/>
            <a:ext cx="5940078" cy="4918155"/>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67</a:t>
            </a:fld>
            <a:endParaRPr lang="zh-CN" altLang="en-US">
              <a:latin typeface="Calibri"/>
            </a:endParaRPr>
          </a:p>
        </p:txBody>
      </p:sp>
    </p:spTree>
    <p:extLst>
      <p:ext uri="{BB962C8B-B14F-4D97-AF65-F5344CB8AC3E}">
        <p14:creationId xmlns:p14="http://schemas.microsoft.com/office/powerpoint/2010/main" val="14424709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1</a:t>
            </a:r>
            <a:r>
              <a:rPr lang="en-US" altLang="zh-CN" baseline="30000" dirty="0" smtClean="0">
                <a:latin typeface="Calibri"/>
              </a:rPr>
              <a:t>st</a:t>
            </a:r>
            <a:r>
              <a:rPr lang="en-US" altLang="zh-CN" dirty="0" smtClean="0">
                <a:latin typeface="Calibri"/>
              </a:rPr>
              <a:t> PCA axis</a:t>
            </a:r>
            <a:endParaRPr lang="zh-CN" altLang="en-US" dirty="0">
              <a:latin typeface="Calibri"/>
            </a:endParaRPr>
          </a:p>
        </p:txBody>
      </p:sp>
      <p:pic>
        <p:nvPicPr>
          <p:cNvPr id="4" name="Content Placeholder 3"/>
          <p:cNvPicPr>
            <a:picLocks noGrp="1" noChangeAspect="1"/>
          </p:cNvPicPr>
          <p:nvPr>
            <p:ph idx="1"/>
          </p:nvPr>
        </p:nvPicPr>
        <p:blipFill>
          <a:blip r:embed="rId2"/>
          <a:stretch>
            <a:fillRect/>
          </a:stretch>
        </p:blipFill>
        <p:spPr>
          <a:xfrm>
            <a:off x="1619675" y="1567870"/>
            <a:ext cx="5904656" cy="4891442"/>
          </a:xfrm>
          <a:prstGeom prst="rect">
            <a:avLst/>
          </a:prstGeom>
        </p:spPr>
      </p:pic>
      <p:sp>
        <p:nvSpPr>
          <p:cNvPr id="3" name="Slide Number Placeholder 2"/>
          <p:cNvSpPr>
            <a:spLocks noGrp="1"/>
          </p:cNvSpPr>
          <p:nvPr>
            <p:ph type="sldNum" sz="quarter" idx="12"/>
          </p:nvPr>
        </p:nvSpPr>
        <p:spPr/>
        <p:txBody>
          <a:bodyPr/>
          <a:lstStyle/>
          <a:p>
            <a:fld id="{2B408C46-1D5B-4814-BFDA-AFE3737FCEAB}" type="slidenum">
              <a:rPr lang="zh-CN" altLang="en-US" smtClean="0">
                <a:latin typeface="Calibri"/>
              </a:rPr>
              <a:t>68</a:t>
            </a:fld>
            <a:endParaRPr lang="zh-CN" altLang="en-US">
              <a:latin typeface="Calibri"/>
            </a:endParaRPr>
          </a:p>
        </p:txBody>
      </p:sp>
    </p:spTree>
    <p:extLst>
      <p:ext uri="{BB962C8B-B14F-4D97-AF65-F5344CB8AC3E}">
        <p14:creationId xmlns:p14="http://schemas.microsoft.com/office/powerpoint/2010/main" val="30045992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2</a:t>
            </a:r>
            <a:r>
              <a:rPr lang="en-US" altLang="zh-CN" baseline="30000" dirty="0" smtClean="0">
                <a:latin typeface="Calibri"/>
              </a:rPr>
              <a:t>nd</a:t>
            </a:r>
            <a:r>
              <a:rPr lang="en-US" altLang="zh-CN" dirty="0" smtClean="0">
                <a:latin typeface="Calibri"/>
              </a:rPr>
              <a:t> PCA axis</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4" name="Picture 3"/>
          <p:cNvPicPr>
            <a:picLocks noChangeAspect="1"/>
          </p:cNvPicPr>
          <p:nvPr/>
        </p:nvPicPr>
        <p:blipFill>
          <a:blip r:embed="rId2"/>
          <a:stretch>
            <a:fillRect/>
          </a:stretch>
        </p:blipFill>
        <p:spPr>
          <a:xfrm>
            <a:off x="1625026" y="1572358"/>
            <a:ext cx="5893954" cy="4895849"/>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69</a:t>
            </a:fld>
            <a:endParaRPr lang="zh-CN" altLang="en-US">
              <a:latin typeface="Calibri"/>
            </a:endParaRPr>
          </a:p>
        </p:txBody>
      </p:sp>
    </p:spTree>
    <p:extLst>
      <p:ext uri="{BB962C8B-B14F-4D97-AF65-F5344CB8AC3E}">
        <p14:creationId xmlns:p14="http://schemas.microsoft.com/office/powerpoint/2010/main" val="3651201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srcRect l="36826"/>
          <a:stretch/>
        </p:blipFill>
        <p:spPr bwMode="auto">
          <a:xfrm>
            <a:off x="5029200" y="1143000"/>
            <a:ext cx="4114800" cy="288524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Rank is “Dimensionality”</a:t>
            </a:r>
            <a:endParaRPr lang="en-US" dirty="0"/>
          </a:p>
        </p:txBody>
      </p:sp>
      <p:sp>
        <p:nvSpPr>
          <p:cNvPr id="3" name="Content Placeholder 2"/>
          <p:cNvSpPr>
            <a:spLocks noGrp="1"/>
          </p:cNvSpPr>
          <p:nvPr>
            <p:ph idx="1"/>
          </p:nvPr>
        </p:nvSpPr>
        <p:spPr/>
        <p:txBody>
          <a:bodyPr>
            <a:normAutofit lnSpcReduction="10000"/>
          </a:bodyPr>
          <a:lstStyle/>
          <a:p>
            <a:r>
              <a:rPr lang="en-US" b="1" dirty="0" smtClean="0"/>
              <a:t>Cloud of points 3D space:</a:t>
            </a:r>
          </a:p>
          <a:p>
            <a:pPr lvl="1"/>
            <a:r>
              <a:rPr lang="en-US" dirty="0" smtClean="0"/>
              <a:t>Think of point positions</a:t>
            </a:r>
            <a:br>
              <a:rPr lang="en-US" dirty="0" smtClean="0"/>
            </a:br>
            <a:r>
              <a:rPr lang="en-US" dirty="0" smtClean="0"/>
              <a:t>as a matrix:</a:t>
            </a:r>
          </a:p>
          <a:p>
            <a:pPr lvl="1"/>
            <a:endParaRPr lang="en-US" dirty="0"/>
          </a:p>
          <a:p>
            <a:pPr lvl="1"/>
            <a:endParaRPr lang="en-US" dirty="0" smtClean="0"/>
          </a:p>
          <a:p>
            <a:r>
              <a:rPr lang="en-US" b="1" dirty="0" smtClean="0"/>
              <a:t>We can rewrite coordinates more efficiently!</a:t>
            </a:r>
          </a:p>
          <a:p>
            <a:pPr lvl="1"/>
            <a:r>
              <a:rPr lang="en-US" dirty="0" smtClean="0"/>
              <a:t>Old basis vectors:</a:t>
            </a:r>
            <a:r>
              <a:rPr lang="en-US" b="1" dirty="0" smtClean="0"/>
              <a:t> </a:t>
            </a:r>
            <a:r>
              <a:rPr lang="en-US" dirty="0" smtClean="0"/>
              <a:t>[1 0 0] [0 1 0] [0 0 1]</a:t>
            </a:r>
          </a:p>
          <a:p>
            <a:pPr lvl="1"/>
            <a:r>
              <a:rPr lang="en-US" b="1" dirty="0" smtClean="0"/>
              <a:t>New basis vectors: [1 2 1] [-2 -3 1]</a:t>
            </a:r>
          </a:p>
          <a:p>
            <a:pPr lvl="1"/>
            <a:r>
              <a:rPr lang="en-US" dirty="0" smtClean="0"/>
              <a:t>Then </a:t>
            </a:r>
            <a:r>
              <a:rPr lang="en-US" b="1" dirty="0" smtClean="0"/>
              <a:t>A</a:t>
            </a:r>
            <a:r>
              <a:rPr lang="en-US" dirty="0" smtClean="0"/>
              <a:t> has new coordinates: [1 0]. </a:t>
            </a:r>
            <a:r>
              <a:rPr lang="en-US" b="1" dirty="0" smtClean="0"/>
              <a:t>B</a:t>
            </a:r>
            <a:r>
              <a:rPr lang="en-US" dirty="0" smtClean="0"/>
              <a:t>: [0 1], </a:t>
            </a:r>
            <a:r>
              <a:rPr lang="en-US" b="1" dirty="0" smtClean="0"/>
              <a:t>C</a:t>
            </a:r>
            <a:r>
              <a:rPr lang="en-US" dirty="0" smtClean="0"/>
              <a:t>: [1 -1]</a:t>
            </a:r>
          </a:p>
          <a:p>
            <a:pPr lvl="2"/>
            <a:r>
              <a:rPr lang="en-US" b="1" dirty="0" smtClean="0"/>
              <a:t>Notice: We reduced the number of coordinates!</a:t>
            </a:r>
          </a:p>
        </p:txBody>
      </p:sp>
      <p:pic>
        <p:nvPicPr>
          <p:cNvPr id="5" name="Picture 2" descr="\begin{bmatrix}1&amp;2&amp;1\\-2&amp;-3&amp;1\\3&amp;5&amp;0\end{b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514600"/>
            <a:ext cx="1340285"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55891" y="3048000"/>
            <a:ext cx="1915909" cy="369332"/>
          </a:xfrm>
          <a:prstGeom prst="rect">
            <a:avLst/>
          </a:prstGeom>
          <a:noFill/>
        </p:spPr>
        <p:txBody>
          <a:bodyPr wrap="none" rtlCol="0">
            <a:spAutoFit/>
          </a:bodyPr>
          <a:lstStyle/>
          <a:p>
            <a:r>
              <a:rPr lang="en-US" b="1" dirty="0" smtClean="0">
                <a:solidFill>
                  <a:srgbClr val="0000FF"/>
                </a:solidFill>
                <a:latin typeface="Arial" pitchFamily="34" charset="0"/>
                <a:cs typeface="Arial" pitchFamily="34" charset="0"/>
              </a:rPr>
              <a:t>1 row per point:</a:t>
            </a:r>
          </a:p>
        </p:txBody>
      </p:sp>
      <p:sp>
        <p:nvSpPr>
          <p:cNvPr id="9" name="TextBox 8"/>
          <p:cNvSpPr txBox="1"/>
          <p:nvPr/>
        </p:nvSpPr>
        <p:spPr>
          <a:xfrm>
            <a:off x="4320485" y="2514600"/>
            <a:ext cx="415498" cy="923330"/>
          </a:xfrm>
          <a:prstGeom prst="rect">
            <a:avLst/>
          </a:prstGeom>
          <a:noFill/>
        </p:spPr>
        <p:txBody>
          <a:bodyPr wrap="none" rtlCol="0">
            <a:spAutoFit/>
          </a:bodyPr>
          <a:lstStyle/>
          <a:p>
            <a:r>
              <a:rPr lang="en-US" b="1" dirty="0" smtClean="0">
                <a:solidFill>
                  <a:srgbClr val="0000FF"/>
                </a:solidFill>
                <a:latin typeface="Arial" pitchFamily="34" charset="0"/>
                <a:cs typeface="Arial" pitchFamily="34" charset="0"/>
              </a:rPr>
              <a:t>A</a:t>
            </a:r>
          </a:p>
          <a:p>
            <a:r>
              <a:rPr lang="en-US" b="1" dirty="0" smtClean="0">
                <a:solidFill>
                  <a:srgbClr val="0000FF"/>
                </a:solidFill>
                <a:latin typeface="Arial" pitchFamily="34" charset="0"/>
                <a:cs typeface="Arial" pitchFamily="34" charset="0"/>
              </a:rPr>
              <a:t>B</a:t>
            </a:r>
          </a:p>
          <a:p>
            <a:r>
              <a:rPr lang="en-US" b="1" dirty="0" smtClean="0">
                <a:solidFill>
                  <a:srgbClr val="0000FF"/>
                </a:solidFill>
                <a:latin typeface="Arial" pitchFamily="34" charset="0"/>
                <a:cs typeface="Arial" pitchFamily="34" charset="0"/>
              </a:rPr>
              <a:t>C </a:t>
            </a:r>
          </a:p>
        </p:txBody>
      </p:sp>
      <p:sp>
        <p:nvSpPr>
          <p:cNvPr id="10" name="Oval 9"/>
          <p:cNvSpPr/>
          <p:nvPr/>
        </p:nvSpPr>
        <p:spPr>
          <a:xfrm>
            <a:off x="6941400" y="3127200"/>
            <a:ext cx="91440" cy="91440"/>
          </a:xfrm>
          <a:prstGeom prst="ellipse">
            <a:avLst/>
          </a:prstGeom>
          <a:solidFill>
            <a:srgbClr val="FF0000"/>
          </a:solid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ectangle 10"/>
          <p:cNvSpPr/>
          <p:nvPr/>
        </p:nvSpPr>
        <p:spPr>
          <a:xfrm>
            <a:off x="6857151" y="2738735"/>
            <a:ext cx="407484" cy="461665"/>
          </a:xfrm>
          <a:prstGeom prst="rect">
            <a:avLst/>
          </a:prstGeom>
        </p:spPr>
        <p:txBody>
          <a:bodyPr wrap="none">
            <a:spAutoFit/>
          </a:bodyPr>
          <a:lstStyle/>
          <a:p>
            <a:r>
              <a:rPr lang="en-US" sz="2400" b="1" dirty="0">
                <a:solidFill>
                  <a:srgbClr val="FF0000"/>
                </a:solidFill>
                <a:latin typeface="Arial" pitchFamily="34" charset="0"/>
                <a:cs typeface="Arial" pitchFamily="34" charset="0"/>
              </a:rPr>
              <a:t>A</a:t>
            </a:r>
          </a:p>
        </p:txBody>
      </p:sp>
      <p:sp>
        <p:nvSpPr>
          <p:cNvPr id="12" name="Slide Number Placeholder 11"/>
          <p:cNvSpPr>
            <a:spLocks noGrp="1"/>
          </p:cNvSpPr>
          <p:nvPr>
            <p:ph type="sldNum" sz="quarter" idx="12"/>
          </p:nvPr>
        </p:nvSpPr>
        <p:spPr/>
        <p:txBody>
          <a:bodyPr/>
          <a:lstStyle/>
          <a:p>
            <a:fld id="{19B12225-5612-419B-A8D5-4B8EEE4C217E}" type="slidenum">
              <a:rPr lang="en-US" smtClean="0"/>
              <a:pPr/>
              <a:t>7</a:t>
            </a:fld>
            <a:endParaRPr lang="en-US"/>
          </a:p>
        </p:txBody>
      </p:sp>
    </p:spTree>
    <p:extLst>
      <p:ext uri="{BB962C8B-B14F-4D97-AF65-F5344CB8AC3E}">
        <p14:creationId xmlns:p14="http://schemas.microsoft.com/office/powerpoint/2010/main" val="27824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Algorithm</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Given centered data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en-US" altLang="zh-CN" dirty="0" smtClean="0">
                    <a:latin typeface="Calibri"/>
                  </a:rPr>
                  <a:t>, compute principle vectors</a:t>
                </a:r>
              </a:p>
              <a:p>
                <a:pPr lvl="1"/>
                <a:r>
                  <a:rPr lang="en-US" altLang="zh-CN" dirty="0" smtClean="0">
                    <a:latin typeface="Calibri"/>
                  </a:rPr>
                  <a:t>1</a:t>
                </a:r>
                <a:r>
                  <a:rPr lang="en-US" altLang="zh-CN" baseline="30000" dirty="0" smtClean="0">
                    <a:latin typeface="Calibri"/>
                  </a:rPr>
                  <a:t>st</a:t>
                </a:r>
                <a:r>
                  <a:rPr lang="en-US" altLang="zh-CN" dirty="0" smtClean="0">
                    <a:latin typeface="Calibri"/>
                  </a:rPr>
                  <a:t> principle vector</a:t>
                </a: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argmax</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=1</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e>
                    </m:nary>
                  </m:oMath>
                </a14:m>
                <a:endParaRPr lang="en-US" altLang="zh-CN" b="0" dirty="0" smtClean="0">
                  <a:latin typeface="Calibri"/>
                </a:endParaRPr>
              </a:p>
              <a:p>
                <a:pPr lvl="1"/>
                <a:r>
                  <a:rPr lang="en-US" altLang="zh-CN" dirty="0" smtClean="0">
                    <a:latin typeface="Calibri"/>
                  </a:rPr>
                  <a:t>maximize the variance of projection of </a:t>
                </a:r>
                <a14:m>
                  <m:oMath xmlns:m="http://schemas.openxmlformats.org/officeDocument/2006/math">
                    <m:r>
                      <a:rPr lang="en-US" altLang="zh-CN" b="0" i="1" smtClean="0">
                        <a:latin typeface="Cambria Math" panose="02040503050406030204" pitchFamily="18" charset="0"/>
                      </a:rPr>
                      <m:t>𝑥</m:t>
                    </m:r>
                  </m:oMath>
                </a14:m>
                <a:endParaRPr lang="en-US" altLang="zh-CN" dirty="0" smtClean="0">
                  <a:latin typeface="Calibri"/>
                </a:endParaRP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argmax</m:t>
                        </m:r>
                      </m:e>
                      <m: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r>
                          <a:rPr lang="en-US" altLang="zh-CN" b="0" i="1" smtClean="0">
                            <a:latin typeface="Cambria Math" panose="02040503050406030204" pitchFamily="18" charset="0"/>
                          </a:rPr>
                          <m:t>=1</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d>
                          </m:e>
                          <m:sup>
                            <m:r>
                              <a:rPr lang="en-US" altLang="zh-CN" b="0" i="1" smtClean="0">
                                <a:latin typeface="Cambria Math" panose="02040503050406030204" pitchFamily="18" charset="0"/>
                              </a:rPr>
                              <m:t>2</m:t>
                            </m:r>
                          </m:sup>
                        </m:sSup>
                      </m:e>
                    </m:nary>
                  </m:oMath>
                </a14:m>
                <a:endParaRPr lang="en-US" altLang="zh-CN" dirty="0" smtClean="0">
                  <a:latin typeface="Calibri"/>
                </a:endParaRPr>
              </a:p>
              <a:p>
                <a:pPr lvl="2"/>
                <a:endParaRPr lang="en-US" altLang="zh-CN" dirty="0" smtClean="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r="-541"/>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a:srcRect l="15525" t="58540" r="14828" b="5546"/>
          <a:stretch/>
        </p:blipFill>
        <p:spPr>
          <a:xfrm>
            <a:off x="2411760" y="4895933"/>
            <a:ext cx="4320480" cy="1650115"/>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70</a:t>
            </a:fld>
            <a:endParaRPr lang="zh-CN" altLang="en-US">
              <a:latin typeface="Calibri"/>
            </a:endParaRPr>
          </a:p>
        </p:txBody>
      </p:sp>
    </p:spTree>
    <p:extLst>
      <p:ext uri="{BB962C8B-B14F-4D97-AF65-F5344CB8AC3E}">
        <p14:creationId xmlns:p14="http://schemas.microsoft.com/office/powerpoint/2010/main" val="215533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Algorithm by SVD</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SVD of the centered data matrix </a:t>
                </a:r>
                <a14:m>
                  <m:oMath xmlns:m="http://schemas.openxmlformats.org/officeDocument/2006/math">
                    <m:r>
                      <a:rPr lang="en-US" altLang="zh-CN" b="0" i="1" smtClean="0">
                        <a:latin typeface="Cambria Math" panose="02040503050406030204" pitchFamily="18" charset="0"/>
                      </a:rPr>
                      <m:t>𝑋</m:t>
                    </m:r>
                  </m:oMath>
                </a14:m>
                <a:endParaRPr lang="en-US" altLang="zh-CN" dirty="0" smtClean="0">
                  <a:latin typeface="Calibri"/>
                </a:endParaRPr>
              </a:p>
              <a:p>
                <a:pPr lvl="1"/>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sup>
                    </m:sSup>
                  </m:oMath>
                </a14:m>
                <a:endParaRPr lang="en-US" altLang="zh-CN" dirty="0" smtClean="0">
                  <a:latin typeface="Calibri"/>
                </a:endParaRPr>
              </a:p>
              <a:p>
                <a:pPr lvl="1"/>
                <a14:m>
                  <m:oMath xmlns:m="http://schemas.openxmlformats.org/officeDocument/2006/math">
                    <m:r>
                      <a:rPr lang="en-US" altLang="zh-CN" b="0" i="1" smtClean="0">
                        <a:latin typeface="Cambria Math" panose="02040503050406030204" pitchFamily="18" charset="0"/>
                      </a:rPr>
                      <m:t>𝑚</m:t>
                    </m:r>
                  </m:oMath>
                </a14:m>
                <a:r>
                  <a:rPr lang="en-US" altLang="zh-CN" dirty="0" smtClean="0">
                    <a:latin typeface="Calibri"/>
                  </a:rPr>
                  <a:t>: number of instances</a:t>
                </a:r>
              </a:p>
              <a:p>
                <a:pPr lvl="1"/>
                <a14:m>
                  <m:oMath xmlns:m="http://schemas.openxmlformats.org/officeDocument/2006/math">
                    <m:r>
                      <a:rPr lang="en-US" altLang="zh-CN" b="0" i="1" smtClean="0">
                        <a:latin typeface="Cambria Math" panose="02040503050406030204" pitchFamily="18" charset="0"/>
                      </a:rPr>
                      <m:t>𝑛</m:t>
                    </m:r>
                  </m:oMath>
                </a14:m>
                <a:r>
                  <a:rPr lang="en-US" altLang="zh-CN" dirty="0" smtClean="0">
                    <a:latin typeface="Calibri"/>
                  </a:rPr>
                  <a:t>: dimension</a:t>
                </a:r>
              </a:p>
              <a:p>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a:stretch>
              </a:blipFill>
            </p:spPr>
            <p:txBody>
              <a:bodyPr/>
              <a:lstStyle/>
              <a:p>
                <a:r>
                  <a:rPr lang="en-US">
                    <a:noFill/>
                  </a:rPr>
                  <a:t> </a:t>
                </a:r>
              </a:p>
            </p:txBody>
          </p:sp>
        </mc:Fallback>
      </mc:AlternateContent>
      <p:sp>
        <p:nvSpPr>
          <p:cNvPr id="18" name="Rectangle 17"/>
          <p:cNvSpPr/>
          <p:nvPr/>
        </p:nvSpPr>
        <p:spPr>
          <a:xfrm>
            <a:off x="2702463" y="3812841"/>
            <a:ext cx="903082" cy="18970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2" dirty="0">
                <a:ln w="0"/>
                <a:solidFill>
                  <a:schemeClr val="tx1"/>
                </a:solidFill>
                <a:effectLst>
                  <a:outerShdw blurRad="38100" dist="19050" dir="2700000" algn="tl" rotWithShape="0">
                    <a:schemeClr val="dk1">
                      <a:alpha val="40000"/>
                    </a:schemeClr>
                  </a:outerShdw>
                </a:effectLst>
                <a:latin typeface="Calibri"/>
              </a:rPr>
              <a:t>A</a:t>
            </a:r>
            <a:endParaRPr lang="zh-CN" altLang="en-US" sz="1662" dirty="0">
              <a:ln w="0"/>
              <a:solidFill>
                <a:schemeClr val="tx1"/>
              </a:solidFill>
              <a:effectLst>
                <a:outerShdw blurRad="38100" dist="19050" dir="2700000" algn="tl" rotWithShape="0">
                  <a:schemeClr val="dk1">
                    <a:alpha val="40000"/>
                  </a:schemeClr>
                </a:outerShdw>
              </a:effectLst>
              <a:latin typeface="Calibri"/>
            </a:endParaRPr>
          </a:p>
        </p:txBody>
      </p:sp>
      <p:sp>
        <p:nvSpPr>
          <p:cNvPr id="19" name="Rectangle 18"/>
          <p:cNvSpPr/>
          <p:nvPr/>
        </p:nvSpPr>
        <p:spPr>
          <a:xfrm>
            <a:off x="4555028" y="3812841"/>
            <a:ext cx="103786" cy="1897049"/>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20" name="Rectangle 19"/>
          <p:cNvSpPr/>
          <p:nvPr/>
        </p:nvSpPr>
        <p:spPr>
          <a:xfrm>
            <a:off x="4853790" y="3812841"/>
            <a:ext cx="135000"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1" name="Rectangle 20"/>
          <p:cNvSpPr/>
          <p:nvPr/>
        </p:nvSpPr>
        <p:spPr>
          <a:xfrm>
            <a:off x="5179715" y="3812841"/>
            <a:ext cx="1060386" cy="16615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2" name="Rectangle 21"/>
          <p:cNvSpPr/>
          <p:nvPr/>
        </p:nvSpPr>
        <p:spPr>
          <a:xfrm>
            <a:off x="5000742" y="3812841"/>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3" name="Rectangle 22"/>
          <p:cNvSpPr/>
          <p:nvPr/>
        </p:nvSpPr>
        <p:spPr>
          <a:xfrm>
            <a:off x="4851764" y="3978995"/>
            <a:ext cx="135000" cy="166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4" name="Rectangle 23"/>
          <p:cNvSpPr/>
          <p:nvPr/>
        </p:nvSpPr>
        <p:spPr>
          <a:xfrm>
            <a:off x="4993554" y="3982681"/>
            <a:ext cx="135000"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p:sp>
        <p:nvSpPr>
          <p:cNvPr id="25" name="Rectangle 24"/>
          <p:cNvSpPr/>
          <p:nvPr/>
        </p:nvSpPr>
        <p:spPr>
          <a:xfrm>
            <a:off x="4654433" y="3812841"/>
            <a:ext cx="103786" cy="1897049"/>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662" dirty="0">
              <a:latin typeface="Calibri"/>
            </a:endParaRPr>
          </a:p>
        </p:txBody>
      </p:sp>
      <p:sp>
        <p:nvSpPr>
          <p:cNvPr id="26" name="Rectangle 25"/>
          <p:cNvSpPr/>
          <p:nvPr/>
        </p:nvSpPr>
        <p:spPr>
          <a:xfrm>
            <a:off x="5179715" y="3969346"/>
            <a:ext cx="1060386" cy="1661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dirty="0">
              <a:latin typeface="Calibri"/>
            </a:endParaRPr>
          </a:p>
        </p:txBody>
      </p:sp>
      <mc:AlternateContent xmlns:mc="http://schemas.openxmlformats.org/markup-compatibility/2006" xmlns:a14="http://schemas.microsoft.com/office/drawing/2010/main">
        <mc:Choice Requires="a14">
          <p:sp>
            <p:nvSpPr>
              <p:cNvPr id="27" name="TextBox 26"/>
              <p:cNvSpPr txBox="1"/>
              <p:nvPr/>
            </p:nvSpPr>
            <p:spPr>
              <a:xfrm>
                <a:off x="2339752" y="4633525"/>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339752" y="4633525"/>
                <a:ext cx="229678" cy="255776"/>
              </a:xfrm>
              <a:prstGeom prst="rect">
                <a:avLst/>
              </a:prstGeom>
              <a:blipFill rotWithShape="1">
                <a:blip r:embed="rId3"/>
                <a:stretch>
                  <a:fillRect l="-13514" r="-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059935" y="5709895"/>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059935" y="5899967"/>
                <a:ext cx="241220" cy="276999"/>
              </a:xfrm>
              <a:prstGeom prst="rect">
                <a:avLst/>
              </a:prstGeom>
              <a:blipFill rotWithShape="1">
                <a:blip r:embed="rId4"/>
                <a:stretch>
                  <a:fillRect l="-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798094" y="4633525"/>
                <a:ext cx="20678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m:t>
                      </m:r>
                    </m:oMath>
                  </m:oMathPara>
                </a14:m>
                <a:endParaRPr lang="zh-CN" altLang="en-US" sz="1662" dirty="0">
                  <a:latin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798091" y="4733899"/>
                <a:ext cx="226023" cy="276999"/>
              </a:xfrm>
              <a:prstGeom prst="rect">
                <a:avLst/>
              </a:prstGeom>
              <a:blipFill rotWithShape="1">
                <a:blip r:embed="rId5"/>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211960" y="4633525"/>
                <a:ext cx="229678"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𝑚</m:t>
                      </m:r>
                    </m:oMath>
                  </m:oMathPara>
                </a14:m>
                <a:endParaRPr lang="zh-CN" altLang="en-US" sz="1662" dirty="0">
                  <a:latin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4211960" y="4633525"/>
                <a:ext cx="229678" cy="255776"/>
              </a:xfrm>
              <a:prstGeom prst="rect">
                <a:avLst/>
              </a:prstGeom>
              <a:blipFill rotWithShape="1">
                <a:blip r:embed="rId6"/>
                <a:stretch>
                  <a:fillRect l="-13158" r="-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555029" y="3544616"/>
                <a:ext cx="199734"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𝑈</m:t>
                      </m:r>
                    </m:oMath>
                  </m:oMathPara>
                </a14:m>
                <a:endParaRPr lang="zh-CN" altLang="en-US" sz="1662" dirty="0">
                  <a:latin typeface="Calibri"/>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4555027" y="3554249"/>
                <a:ext cx="216085" cy="276999"/>
              </a:xfrm>
              <a:prstGeom prst="rect">
                <a:avLst/>
              </a:prstGeom>
              <a:blipFill rotWithShape="1">
                <a:blip r:embed="rId7"/>
                <a:stretch>
                  <a:fillRect l="-25000" r="-2222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906179" y="3555312"/>
                <a:ext cx="165109"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Σ</m:t>
                      </m:r>
                    </m:oMath>
                  </m:oMathPara>
                </a14:m>
                <a:endParaRPr lang="zh-CN" altLang="en-US" sz="1662" dirty="0">
                  <a:latin typeface="Calibri"/>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906179" y="3565835"/>
                <a:ext cx="179536" cy="276999"/>
              </a:xfrm>
              <a:prstGeom prst="rect">
                <a:avLst/>
              </a:prstGeom>
              <a:blipFill rotWithShape="1">
                <a:blip r:embed="rId8"/>
                <a:stretch>
                  <a:fillRect l="-34483" r="-3103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5571293" y="3555311"/>
                <a:ext cx="17633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62">
                          <a:latin typeface="Cambria Math" panose="02040503050406030204" pitchFamily="18" charset="0"/>
                        </a:rPr>
                        <m:t>V</m:t>
                      </m:r>
                    </m:oMath>
                  </m:oMathPara>
                </a14:m>
                <a:endParaRPr lang="zh-CN" altLang="en-US" sz="1662" dirty="0">
                  <a:latin typeface="Calibri"/>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5571293" y="3565834"/>
                <a:ext cx="192360" cy="276999"/>
              </a:xfrm>
              <a:prstGeom prst="rect">
                <a:avLst/>
              </a:prstGeom>
              <a:blipFill rotWithShape="1">
                <a:blip r:embed="rId9"/>
                <a:stretch>
                  <a:fillRect l="-32258" r="-2903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574189" y="4152713"/>
                <a:ext cx="220060" cy="25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62" i="1">
                          <a:latin typeface="Cambria Math" panose="02040503050406030204" pitchFamily="18" charset="0"/>
                        </a:rPr>
                        <m:t>𝑛</m:t>
                      </m:r>
                      <m:r>
                        <a:rPr lang="en-US" altLang="zh-CN" sz="1662" i="1">
                          <a:latin typeface="Cambria Math" panose="02040503050406030204" pitchFamily="18" charset="0"/>
                        </a:rPr>
                        <m:t> </m:t>
                      </m:r>
                    </m:oMath>
                  </m:oMathPara>
                </a14:m>
                <a:endParaRPr lang="zh-CN" altLang="en-US" sz="1662" dirty="0">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574189" y="4213019"/>
                <a:ext cx="241220" cy="276999"/>
              </a:xfrm>
              <a:prstGeom prst="rect">
                <a:avLst/>
              </a:prstGeom>
              <a:blipFill rotWithShape="1">
                <a:blip r:embed="rId10"/>
                <a:stretch>
                  <a:fillRect l="-12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71</a:t>
            </a:fld>
            <a:endParaRPr lang="zh-CN" altLang="en-US">
              <a:latin typeface="Calibri"/>
            </a:endParaRPr>
          </a:p>
        </p:txBody>
      </p:sp>
    </p:spTree>
    <p:extLst>
      <p:ext uri="{BB962C8B-B14F-4D97-AF65-F5344CB8AC3E}">
        <p14:creationId xmlns:p14="http://schemas.microsoft.com/office/powerpoint/2010/main" val="11117906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Algorithm by SVD</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latin typeface="Calibri"/>
                  </a:rPr>
                  <a:t>Columns of </a:t>
                </a:r>
                <a14:m>
                  <m:oMath xmlns:m="http://schemas.openxmlformats.org/officeDocument/2006/math">
                    <m:r>
                      <a:rPr lang="en-US" altLang="zh-CN" i="1" dirty="0" smtClean="0">
                        <a:latin typeface="Cambria Math" panose="02040503050406030204" pitchFamily="18" charset="0"/>
                      </a:rPr>
                      <m:t>𝑈</m:t>
                    </m:r>
                  </m:oMath>
                </a14:m>
                <a:endParaRPr lang="en-US" altLang="zh-CN" dirty="0" smtClean="0">
                  <a:latin typeface="Calibri"/>
                </a:endParaRPr>
              </a:p>
              <a:p>
                <a:pPr lvl="1"/>
                <a:r>
                  <a:rPr lang="en-US" altLang="zh-CN" dirty="0" smtClean="0">
                    <a:latin typeface="Calibri"/>
                  </a:rPr>
                  <a:t>is exactly the principal vectors,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sub>
                        </m:sSub>
                      </m:e>
                    </m:d>
                  </m:oMath>
                </a14:m>
                <a:endParaRPr lang="en-US" altLang="zh-CN" b="0" dirty="0" smtClean="0">
                  <a:latin typeface="Calibri"/>
                </a:endParaRPr>
              </a:p>
              <a:p>
                <a:pPr lvl="1"/>
                <a:r>
                  <a:rPr lang="en-US" altLang="zh-CN" dirty="0" smtClean="0">
                    <a:latin typeface="Calibri"/>
                  </a:rPr>
                  <a:t>orthogonal and has unit norm</a:t>
                </a:r>
              </a:p>
              <a:p>
                <a:r>
                  <a:rPr lang="en-US" altLang="zh-CN" dirty="0" smtClean="0">
                    <a:latin typeface="Calibri"/>
                  </a:rPr>
                  <a:t>Matrix </a:t>
                </a:r>
                <a14:m>
                  <m:oMath xmlns:m="http://schemas.openxmlformats.org/officeDocument/2006/math">
                    <m:r>
                      <m:rPr>
                        <m:sty m:val="p"/>
                      </m:rPr>
                      <a:rPr lang="en-US" altLang="zh-CN" b="0" i="0" dirty="0" smtClean="0">
                        <a:latin typeface="Cambria Math" panose="02040503050406030204" pitchFamily="18" charset="0"/>
                      </a:rPr>
                      <m:t>Σ</m:t>
                    </m:r>
                  </m:oMath>
                </a14:m>
                <a:endParaRPr lang="en-US" altLang="zh-CN" dirty="0" smtClean="0">
                  <a:latin typeface="Calibri"/>
                </a:endParaRPr>
              </a:p>
              <a:p>
                <a:pPr lvl="1"/>
                <a:r>
                  <a:rPr lang="en-US" altLang="zh-CN" dirty="0" smtClean="0">
                    <a:latin typeface="Calibri"/>
                  </a:rPr>
                  <a:t>Diagonal </a:t>
                </a:r>
              </a:p>
              <a:p>
                <a:pPr lvl="1"/>
                <a:r>
                  <a:rPr lang="en-US" altLang="zh-CN" dirty="0" smtClean="0">
                    <a:latin typeface="Calibri"/>
                  </a:rPr>
                  <a:t>Strength of each eigenvector</a:t>
                </a:r>
              </a:p>
              <a:p>
                <a:r>
                  <a:rPr lang="en-US" altLang="zh-CN" dirty="0" smtClean="0">
                    <a:latin typeface="Calibri"/>
                  </a:rPr>
                  <a:t>Columns of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smtClean="0">
                  <a:latin typeface="Calibri"/>
                </a:endParaRPr>
              </a:p>
              <a:p>
                <a:pPr lvl="1"/>
                <a:r>
                  <a:rPr lang="en-US" altLang="zh-CN" dirty="0" smtClean="0">
                    <a:latin typeface="Calibri"/>
                  </a:rPr>
                  <a:t>Coefficients for reconstructing the samples.</a:t>
                </a:r>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14"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72</a:t>
            </a:fld>
            <a:endParaRPr lang="zh-CN" altLang="en-US">
              <a:latin typeface="Calibri"/>
            </a:endParaRPr>
          </a:p>
        </p:txBody>
      </p:sp>
    </p:spTree>
    <p:extLst>
      <p:ext uri="{BB962C8B-B14F-4D97-AF65-F5344CB8AC3E}">
        <p14:creationId xmlns:p14="http://schemas.microsoft.com/office/powerpoint/2010/main" val="1174794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Application: Face Recognition</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Want </a:t>
            </a:r>
            <a:r>
              <a:rPr lang="en-US" altLang="zh-CN" dirty="0">
                <a:latin typeface="Calibri"/>
              </a:rPr>
              <a:t>to identify specific person, based on facial image </a:t>
            </a:r>
            <a:endParaRPr lang="en-US" altLang="zh-CN" dirty="0" smtClean="0">
              <a:latin typeface="Calibri"/>
            </a:endParaRPr>
          </a:p>
          <a:p>
            <a:r>
              <a:rPr lang="en-US" altLang="zh-CN" dirty="0" smtClean="0">
                <a:latin typeface="Calibri"/>
              </a:rPr>
              <a:t>Can’t </a:t>
            </a:r>
            <a:r>
              <a:rPr lang="en-US" altLang="zh-CN" dirty="0">
                <a:latin typeface="Calibri"/>
              </a:rPr>
              <a:t>just use the given 256 x 256 pixels </a:t>
            </a:r>
            <a:endParaRPr lang="en-US" altLang="zh-CN" dirty="0" smtClean="0">
              <a:latin typeface="Calibri"/>
            </a:endParaRPr>
          </a:p>
          <a:p>
            <a:pPr lvl="1"/>
            <a:endParaRPr lang="en-US" altLang="zh-CN" dirty="0">
              <a:latin typeface="Calibri"/>
            </a:endParaRPr>
          </a:p>
          <a:p>
            <a:endParaRPr lang="zh-CN" altLang="en-US" dirty="0">
              <a:latin typeface="Calibri"/>
            </a:endParaRPr>
          </a:p>
        </p:txBody>
      </p:sp>
      <p:pic>
        <p:nvPicPr>
          <p:cNvPr id="4" name="Picture 3"/>
          <p:cNvPicPr>
            <a:picLocks noChangeAspect="1"/>
          </p:cNvPicPr>
          <p:nvPr/>
        </p:nvPicPr>
        <p:blipFill>
          <a:blip r:embed="rId2"/>
          <a:stretch>
            <a:fillRect/>
          </a:stretch>
        </p:blipFill>
        <p:spPr>
          <a:xfrm>
            <a:off x="2573450" y="3276471"/>
            <a:ext cx="3555612" cy="3276569"/>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73</a:t>
            </a:fld>
            <a:endParaRPr lang="zh-CN" altLang="en-US">
              <a:latin typeface="Calibri"/>
            </a:endParaRPr>
          </a:p>
        </p:txBody>
      </p:sp>
    </p:spTree>
    <p:extLst>
      <p:ext uri="{BB962C8B-B14F-4D97-AF65-F5344CB8AC3E}">
        <p14:creationId xmlns:p14="http://schemas.microsoft.com/office/powerpoint/2010/main" val="5892032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Applying PCA</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altLang="zh-CN" b="1" dirty="0" smtClean="0">
                    <a:latin typeface="Calibri"/>
                  </a:rPr>
                  <a:t>Method </a:t>
                </a:r>
                <a:r>
                  <a:rPr lang="en-US" altLang="zh-CN" b="1" dirty="0">
                    <a:latin typeface="Calibri"/>
                  </a:rPr>
                  <a:t>A: </a:t>
                </a:r>
                <a:r>
                  <a:rPr lang="en-US" altLang="zh-CN" dirty="0">
                    <a:latin typeface="Calibri"/>
                  </a:rPr>
                  <a:t>Build a PCA subspace for each person and check which subspace can reconstruct the test image the best </a:t>
                </a:r>
              </a:p>
              <a:p>
                <a:r>
                  <a:rPr lang="en-US" altLang="zh-CN" b="1" dirty="0">
                    <a:latin typeface="Calibri"/>
                  </a:rPr>
                  <a:t>Method B: </a:t>
                </a:r>
                <a:r>
                  <a:rPr lang="en-US" altLang="zh-CN" dirty="0">
                    <a:latin typeface="Calibri"/>
                  </a:rPr>
                  <a:t>Build one PCA database for the whole dataset and then classify based on the weights. </a:t>
                </a:r>
                <a:endParaRPr lang="en-US" altLang="zh-CN" dirty="0" smtClean="0">
                  <a:latin typeface="Calibri"/>
                </a:endParaRPr>
              </a:p>
              <a:p>
                <a:endParaRPr lang="en-US" altLang="zh-CN" dirty="0" smtClean="0">
                  <a:latin typeface="Calibri"/>
                </a:endParaRPr>
              </a:p>
              <a:p>
                <a:r>
                  <a:rPr lang="en-US" altLang="zh-CN" dirty="0" smtClean="0">
                    <a:latin typeface="Calibri"/>
                  </a:rPr>
                  <a:t>Example </a:t>
                </a:r>
                <a:r>
                  <a:rPr lang="en-US" altLang="zh-CN" dirty="0">
                    <a:latin typeface="Calibri"/>
                  </a:rPr>
                  <a:t>data set: Images of faces </a:t>
                </a:r>
              </a:p>
              <a:p>
                <a:r>
                  <a:rPr lang="en-US" altLang="zh-CN" dirty="0" smtClean="0">
                    <a:latin typeface="Calibri"/>
                  </a:rPr>
                  <a:t>Each </a:t>
                </a:r>
                <a:r>
                  <a:rPr lang="en-US" altLang="zh-CN" dirty="0">
                    <a:latin typeface="Calibri"/>
                  </a:rPr>
                  <a:t>face </a:t>
                </a:r>
                <a14:m>
                  <m:oMath xmlns:m="http://schemas.openxmlformats.org/officeDocument/2006/math">
                    <m:r>
                      <a:rPr lang="en-US" altLang="zh-CN" b="0" i="1" smtClean="0">
                        <a:latin typeface="Cambria Math" panose="02040503050406030204" pitchFamily="18" charset="0"/>
                      </a:rPr>
                      <m:t>𝑥</m:t>
                    </m:r>
                  </m:oMath>
                </a14:m>
                <a:r>
                  <a:rPr lang="en-US" altLang="zh-CN" dirty="0" smtClean="0">
                    <a:latin typeface="Calibri"/>
                  </a:rPr>
                  <a:t> is </a:t>
                </a:r>
                <a:r>
                  <a:rPr lang="en-US" altLang="zh-CN" dirty="0">
                    <a:latin typeface="Calibri"/>
                  </a:rPr>
                  <a:t>… </a:t>
                </a:r>
                <a:endParaRPr lang="en-US" altLang="zh-CN" dirty="0" smtClean="0">
                  <a:latin typeface="Calibri"/>
                </a:endParaRPr>
              </a:p>
              <a:p>
                <a:pPr lvl="1"/>
                <a14:m>
                  <m:oMath xmlns:m="http://schemas.openxmlformats.org/officeDocument/2006/math">
                    <m:r>
                      <a:rPr lang="en-US" altLang="zh-CN" b="0" i="1" smtClean="0">
                        <a:latin typeface="Cambria Math" panose="02040503050406030204" pitchFamily="18" charset="0"/>
                      </a:rPr>
                      <m:t>256×256</m:t>
                    </m:r>
                  </m:oMath>
                </a14:m>
                <a:r>
                  <a:rPr lang="en-US" altLang="zh-CN" dirty="0" smtClean="0">
                    <a:latin typeface="Calibri"/>
                  </a:rPr>
                  <a:t> values</a:t>
                </a:r>
              </a:p>
              <a:p>
                <a:pPr lvl="1"/>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256×256</m:t>
                        </m:r>
                      </m:sup>
                    </m:sSup>
                  </m:oMath>
                </a14:m>
                <a:endParaRPr lang="en-US" altLang="zh-CN" dirty="0" smtClean="0">
                  <a:latin typeface="Calibri"/>
                </a:endParaRPr>
              </a:p>
              <a:p>
                <a:pPr marL="422041" lvl="1" indent="0">
                  <a:buNone/>
                </a:pPr>
                <a:endParaRPr lang="en-US" altLang="zh-CN" dirty="0">
                  <a:latin typeface="Calibri"/>
                </a:endParaRPr>
              </a:p>
              <a:p>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59" t="-2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74</a:t>
            </a:fld>
            <a:endParaRPr lang="zh-CN" altLang="en-US">
              <a:latin typeface="Calibri"/>
            </a:endParaRPr>
          </a:p>
        </p:txBody>
      </p:sp>
    </p:spTree>
    <p:extLst>
      <p:ext uri="{BB962C8B-B14F-4D97-AF65-F5344CB8AC3E}">
        <p14:creationId xmlns:p14="http://schemas.microsoft.com/office/powerpoint/2010/main" val="14098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Principal Components (Method B)</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4" name="Picture 3"/>
          <p:cNvPicPr>
            <a:picLocks noChangeAspect="1"/>
          </p:cNvPicPr>
          <p:nvPr/>
        </p:nvPicPr>
        <p:blipFill>
          <a:blip r:embed="rId2"/>
          <a:stretch>
            <a:fillRect/>
          </a:stretch>
        </p:blipFill>
        <p:spPr>
          <a:xfrm>
            <a:off x="2132232" y="1824410"/>
            <a:ext cx="4879544" cy="4496598"/>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75</a:t>
            </a:fld>
            <a:endParaRPr lang="zh-CN" altLang="en-US">
              <a:latin typeface="Calibri"/>
            </a:endParaRPr>
          </a:p>
        </p:txBody>
      </p:sp>
    </p:spTree>
    <p:extLst>
      <p:ext uri="{BB962C8B-B14F-4D97-AF65-F5344CB8AC3E}">
        <p14:creationId xmlns:p14="http://schemas.microsoft.com/office/powerpoint/2010/main" val="31305773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Reconstructing … (Method B)</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76</a:t>
            </a:fld>
            <a:endParaRPr lang="zh-CN" altLang="en-US">
              <a:latin typeface="Calibri"/>
            </a:endParaRPr>
          </a:p>
        </p:txBody>
      </p:sp>
      <p:pic>
        <p:nvPicPr>
          <p:cNvPr id="7" name="Picture 6"/>
          <p:cNvPicPr>
            <a:picLocks noChangeAspect="1"/>
          </p:cNvPicPr>
          <p:nvPr/>
        </p:nvPicPr>
        <p:blipFill>
          <a:blip r:embed="rId2"/>
          <a:stretch>
            <a:fillRect/>
          </a:stretch>
        </p:blipFill>
        <p:spPr>
          <a:xfrm>
            <a:off x="2068722" y="1833749"/>
            <a:ext cx="4879544" cy="4496598"/>
          </a:xfrm>
          <a:prstGeom prst="rect">
            <a:avLst/>
          </a:prstGeom>
        </p:spPr>
      </p:pic>
    </p:spTree>
    <p:extLst>
      <p:ext uri="{BB962C8B-B14F-4D97-AF65-F5344CB8AC3E}">
        <p14:creationId xmlns:p14="http://schemas.microsoft.com/office/powerpoint/2010/main" val="25583286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Happiness </a:t>
            </a:r>
            <a:r>
              <a:rPr lang="en-US" altLang="zh-CN" dirty="0">
                <a:latin typeface="Calibri"/>
              </a:rPr>
              <a:t>S</a:t>
            </a:r>
            <a:r>
              <a:rPr lang="en-US" altLang="zh-CN" dirty="0" smtClean="0">
                <a:latin typeface="Calibri"/>
              </a:rPr>
              <a:t>ubspace (Method </a:t>
            </a:r>
            <a:r>
              <a:rPr lang="en-US" altLang="zh-CN" dirty="0">
                <a:latin typeface="Calibri"/>
              </a:rPr>
              <a:t>A) </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4" name="Picture 3"/>
          <p:cNvPicPr>
            <a:picLocks noChangeAspect="1"/>
          </p:cNvPicPr>
          <p:nvPr/>
        </p:nvPicPr>
        <p:blipFill>
          <a:blip r:embed="rId3"/>
          <a:stretch>
            <a:fillRect/>
          </a:stretch>
        </p:blipFill>
        <p:spPr>
          <a:xfrm>
            <a:off x="1861725" y="1572358"/>
            <a:ext cx="5420556" cy="4995153"/>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77</a:t>
            </a:fld>
            <a:endParaRPr lang="zh-CN" altLang="en-US">
              <a:latin typeface="Calibri"/>
            </a:endParaRPr>
          </a:p>
        </p:txBody>
      </p:sp>
    </p:spTree>
    <p:extLst>
      <p:ext uri="{BB962C8B-B14F-4D97-AF65-F5344CB8AC3E}">
        <p14:creationId xmlns:p14="http://schemas.microsoft.com/office/powerpoint/2010/main" val="26598393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Disgust </a:t>
            </a:r>
            <a:r>
              <a:rPr lang="en-US" altLang="zh-CN" dirty="0">
                <a:latin typeface="Calibri"/>
              </a:rPr>
              <a:t>S</a:t>
            </a:r>
            <a:r>
              <a:rPr lang="en-US" altLang="zh-CN" dirty="0" smtClean="0">
                <a:latin typeface="Calibri"/>
              </a:rPr>
              <a:t>ubspace (Method </a:t>
            </a:r>
            <a:r>
              <a:rPr lang="en-US" altLang="zh-CN" dirty="0">
                <a:latin typeface="Calibri"/>
              </a:rPr>
              <a:t>A) </a:t>
            </a:r>
            <a:endParaRPr lang="zh-CN" altLang="en-US" dirty="0">
              <a:latin typeface="Calibri"/>
            </a:endParaRPr>
          </a:p>
        </p:txBody>
      </p:sp>
      <p:sp>
        <p:nvSpPr>
          <p:cNvPr id="3" name="Content Placeholder 2"/>
          <p:cNvSpPr>
            <a:spLocks noGrp="1"/>
          </p:cNvSpPr>
          <p:nvPr>
            <p:ph idx="1"/>
          </p:nvPr>
        </p:nvSpPr>
        <p:spPr/>
        <p:txBody>
          <a:bodyPr/>
          <a:lstStyle/>
          <a:p>
            <a:endParaRPr lang="zh-CN" altLang="en-US">
              <a:latin typeface="Calibri"/>
            </a:endParaRPr>
          </a:p>
        </p:txBody>
      </p:sp>
      <p:pic>
        <p:nvPicPr>
          <p:cNvPr id="4" name="Picture 3"/>
          <p:cNvPicPr>
            <a:picLocks noChangeAspect="1"/>
          </p:cNvPicPr>
          <p:nvPr/>
        </p:nvPicPr>
        <p:blipFill>
          <a:blip r:embed="rId2"/>
          <a:stretch>
            <a:fillRect/>
          </a:stretch>
        </p:blipFill>
        <p:spPr>
          <a:xfrm>
            <a:off x="1874436" y="1572358"/>
            <a:ext cx="5395133" cy="4971724"/>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78</a:t>
            </a:fld>
            <a:endParaRPr lang="zh-CN" altLang="en-US">
              <a:latin typeface="Calibri"/>
            </a:endParaRPr>
          </a:p>
        </p:txBody>
      </p:sp>
    </p:spTree>
    <p:extLst>
      <p:ext uri="{BB962C8B-B14F-4D97-AF65-F5344CB8AC3E}">
        <p14:creationId xmlns:p14="http://schemas.microsoft.com/office/powerpoint/2010/main" val="1855824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Image Compression</a:t>
            </a:r>
            <a:endParaRPr lang="zh-CN" altLang="en-US" dirty="0">
              <a:latin typeface="Calibri"/>
            </a:endParaRPr>
          </a:p>
        </p:txBody>
      </p:sp>
      <p:sp>
        <p:nvSpPr>
          <p:cNvPr id="3" name="Content Placeholder 2"/>
          <p:cNvSpPr>
            <a:spLocks noGrp="1"/>
          </p:cNvSpPr>
          <p:nvPr>
            <p:ph idx="1"/>
          </p:nvPr>
        </p:nvSpPr>
        <p:spPr>
          <a:xfrm>
            <a:off x="628654" y="1948961"/>
            <a:ext cx="3886766" cy="4016620"/>
          </a:xfrm>
        </p:spPr>
        <p:txBody>
          <a:bodyPr>
            <a:normAutofit fontScale="92500" lnSpcReduction="10000"/>
          </a:bodyPr>
          <a:lstStyle/>
          <a:p>
            <a:endParaRPr lang="zh-CN" altLang="en-US" dirty="0">
              <a:latin typeface="Calibri"/>
            </a:endParaRPr>
          </a:p>
          <a:p>
            <a:endParaRPr lang="zh-CN" altLang="en-US" dirty="0">
              <a:latin typeface="Calibri"/>
            </a:endParaRPr>
          </a:p>
          <a:p>
            <a:r>
              <a:rPr lang="en-US" altLang="zh-CN" dirty="0">
                <a:latin typeface="Calibri"/>
              </a:rPr>
              <a:t>Divide the original 372x492 image into patches: </a:t>
            </a:r>
          </a:p>
          <a:p>
            <a:pPr lvl="1"/>
            <a:r>
              <a:rPr lang="en-US" altLang="zh-CN" dirty="0" smtClean="0">
                <a:latin typeface="Calibri"/>
              </a:rPr>
              <a:t>Each </a:t>
            </a:r>
            <a:r>
              <a:rPr lang="en-US" altLang="zh-CN" dirty="0">
                <a:latin typeface="Calibri"/>
              </a:rPr>
              <a:t>patch is an instance that contains 12x12 pixels on a grid </a:t>
            </a:r>
          </a:p>
          <a:p>
            <a:pPr lvl="1"/>
            <a:r>
              <a:rPr lang="en-US" altLang="zh-CN" dirty="0" smtClean="0">
                <a:latin typeface="Calibri"/>
              </a:rPr>
              <a:t>View </a:t>
            </a:r>
            <a:r>
              <a:rPr lang="en-US" altLang="zh-CN" dirty="0">
                <a:latin typeface="Calibri"/>
              </a:rPr>
              <a:t>each as a 144-D vector </a:t>
            </a:r>
          </a:p>
          <a:p>
            <a:endParaRPr lang="zh-CN" altLang="en-US" dirty="0">
              <a:latin typeface="Calibri"/>
            </a:endParaRPr>
          </a:p>
        </p:txBody>
      </p:sp>
      <p:pic>
        <p:nvPicPr>
          <p:cNvPr id="5" name="Picture 4"/>
          <p:cNvPicPr>
            <a:picLocks noChangeAspect="1"/>
          </p:cNvPicPr>
          <p:nvPr/>
        </p:nvPicPr>
        <p:blipFill>
          <a:blip r:embed="rId2"/>
          <a:stretch>
            <a:fillRect/>
          </a:stretch>
        </p:blipFill>
        <p:spPr>
          <a:xfrm>
            <a:off x="4427984" y="1910982"/>
            <a:ext cx="4415470" cy="4089813"/>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79</a:t>
            </a:fld>
            <a:endParaRPr lang="zh-CN" altLang="en-US">
              <a:latin typeface="Calibri"/>
            </a:endParaRPr>
          </a:p>
        </p:txBody>
      </p:sp>
    </p:spTree>
    <p:extLst>
      <p:ext uri="{BB962C8B-B14F-4D97-AF65-F5344CB8AC3E}">
        <p14:creationId xmlns:p14="http://schemas.microsoft.com/office/powerpoint/2010/main" val="43300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Reduction</a:t>
            </a:r>
            <a:endParaRPr lang="en-US" dirty="0"/>
          </a:p>
        </p:txBody>
      </p:sp>
      <p:sp>
        <p:nvSpPr>
          <p:cNvPr id="3" name="Content Placeholder 2"/>
          <p:cNvSpPr>
            <a:spLocks noGrp="1"/>
          </p:cNvSpPr>
          <p:nvPr>
            <p:ph idx="1"/>
          </p:nvPr>
        </p:nvSpPr>
        <p:spPr/>
        <p:txBody>
          <a:bodyPr/>
          <a:lstStyle/>
          <a:p>
            <a:r>
              <a:rPr lang="en-US" b="1" dirty="0" smtClean="0"/>
              <a:t>Goal of dimensionality reduction is to </a:t>
            </a:r>
            <a:br>
              <a:rPr lang="en-US" b="1" dirty="0" smtClean="0"/>
            </a:br>
            <a:r>
              <a:rPr lang="en-US" b="1" dirty="0" smtClean="0"/>
              <a:t>discover the axis of data!</a:t>
            </a:r>
            <a:endParaRPr lang="en-US" b="1" dirty="0"/>
          </a:p>
        </p:txBody>
      </p:sp>
      <p:pic>
        <p:nvPicPr>
          <p:cNvPr id="4" name="Picture 2"/>
          <p:cNvPicPr>
            <a:picLocks noChangeAspect="1" noChangeArrowheads="1"/>
          </p:cNvPicPr>
          <p:nvPr/>
        </p:nvPicPr>
        <p:blipFill rotWithShape="1">
          <a:blip r:embed="rId2" cstate="print"/>
          <a:srcRect t="9033" r="65192" b="5588"/>
          <a:stretch/>
        </p:blipFill>
        <p:spPr bwMode="auto">
          <a:xfrm>
            <a:off x="395536" y="2655370"/>
            <a:ext cx="4104456" cy="3835534"/>
          </a:xfrm>
          <a:prstGeom prst="rect">
            <a:avLst/>
          </a:prstGeom>
          <a:noFill/>
          <a:ln w="9525">
            <a:noFill/>
            <a:miter lim="800000"/>
            <a:headEnd/>
            <a:tailEnd/>
          </a:ln>
        </p:spPr>
      </p:pic>
      <p:sp>
        <p:nvSpPr>
          <p:cNvPr id="5" name="TextBox 4"/>
          <p:cNvSpPr txBox="1"/>
          <p:nvPr/>
        </p:nvSpPr>
        <p:spPr>
          <a:xfrm>
            <a:off x="5029200" y="2925901"/>
            <a:ext cx="3659976" cy="3170099"/>
          </a:xfrm>
          <a:prstGeom prst="rect">
            <a:avLst/>
          </a:prstGeom>
          <a:noFill/>
        </p:spPr>
        <p:txBody>
          <a:bodyPr wrap="none" rtlCol="0">
            <a:spAutoFit/>
          </a:bodyPr>
          <a:lstStyle/>
          <a:p>
            <a:r>
              <a:rPr lang="en-US" sz="2000" dirty="0" smtClean="0">
                <a:solidFill>
                  <a:srgbClr val="008000"/>
                </a:solidFill>
                <a:latin typeface="Arial" pitchFamily="34" charset="0"/>
                <a:cs typeface="Arial" pitchFamily="34" charset="0"/>
              </a:rPr>
              <a:t>Rather than representing</a:t>
            </a:r>
            <a:br>
              <a:rPr lang="en-US" sz="2000" dirty="0" smtClean="0">
                <a:solidFill>
                  <a:srgbClr val="008000"/>
                </a:solidFill>
                <a:latin typeface="Arial" pitchFamily="34" charset="0"/>
                <a:cs typeface="Arial" pitchFamily="34" charset="0"/>
              </a:rPr>
            </a:br>
            <a:r>
              <a:rPr lang="en-US" sz="2000" dirty="0" smtClean="0">
                <a:solidFill>
                  <a:srgbClr val="008000"/>
                </a:solidFill>
                <a:latin typeface="Arial" pitchFamily="34" charset="0"/>
                <a:cs typeface="Arial" pitchFamily="34" charset="0"/>
              </a:rPr>
              <a:t>every point with 2 coordinates</a:t>
            </a:r>
            <a:br>
              <a:rPr lang="en-US" sz="2000" dirty="0" smtClean="0">
                <a:solidFill>
                  <a:srgbClr val="008000"/>
                </a:solidFill>
                <a:latin typeface="Arial" pitchFamily="34" charset="0"/>
                <a:cs typeface="Arial" pitchFamily="34" charset="0"/>
              </a:rPr>
            </a:br>
            <a:r>
              <a:rPr lang="en-US" sz="2000" dirty="0" smtClean="0">
                <a:solidFill>
                  <a:srgbClr val="008000"/>
                </a:solidFill>
                <a:latin typeface="Arial" pitchFamily="34" charset="0"/>
                <a:cs typeface="Arial" pitchFamily="34" charset="0"/>
              </a:rPr>
              <a:t>we represent each point with</a:t>
            </a:r>
          </a:p>
          <a:p>
            <a:r>
              <a:rPr lang="en-US" sz="2000" dirty="0" smtClean="0">
                <a:solidFill>
                  <a:srgbClr val="008000"/>
                </a:solidFill>
                <a:latin typeface="Arial" pitchFamily="34" charset="0"/>
                <a:cs typeface="Arial" pitchFamily="34" charset="0"/>
              </a:rPr>
              <a:t>1 coordinate (corresponding to</a:t>
            </a:r>
            <a:br>
              <a:rPr lang="en-US" sz="2000" dirty="0" smtClean="0">
                <a:solidFill>
                  <a:srgbClr val="008000"/>
                </a:solidFill>
                <a:latin typeface="Arial" pitchFamily="34" charset="0"/>
                <a:cs typeface="Arial" pitchFamily="34" charset="0"/>
              </a:rPr>
            </a:br>
            <a:r>
              <a:rPr lang="en-US" sz="2000" dirty="0" smtClean="0">
                <a:solidFill>
                  <a:srgbClr val="008000"/>
                </a:solidFill>
                <a:latin typeface="Arial" pitchFamily="34" charset="0"/>
                <a:cs typeface="Arial" pitchFamily="34" charset="0"/>
              </a:rPr>
              <a:t>the position of the point on </a:t>
            </a:r>
            <a:br>
              <a:rPr lang="en-US" sz="2000" dirty="0" smtClean="0">
                <a:solidFill>
                  <a:srgbClr val="008000"/>
                </a:solidFill>
                <a:latin typeface="Arial" pitchFamily="34" charset="0"/>
                <a:cs typeface="Arial" pitchFamily="34" charset="0"/>
              </a:rPr>
            </a:br>
            <a:r>
              <a:rPr lang="en-US" sz="2000" dirty="0" smtClean="0">
                <a:solidFill>
                  <a:srgbClr val="008000"/>
                </a:solidFill>
                <a:latin typeface="Arial" pitchFamily="34" charset="0"/>
                <a:cs typeface="Arial" pitchFamily="34" charset="0"/>
              </a:rPr>
              <a:t>the red line).</a:t>
            </a:r>
          </a:p>
          <a:p>
            <a:endParaRPr lang="en-US" sz="2000" dirty="0" smtClean="0">
              <a:solidFill>
                <a:srgbClr val="008000"/>
              </a:solidFill>
              <a:latin typeface="Arial" pitchFamily="34" charset="0"/>
              <a:cs typeface="Arial" pitchFamily="34" charset="0"/>
            </a:endParaRPr>
          </a:p>
          <a:p>
            <a:r>
              <a:rPr lang="en-US" sz="2000" dirty="0" smtClean="0">
                <a:solidFill>
                  <a:srgbClr val="008000"/>
                </a:solidFill>
                <a:latin typeface="Arial" pitchFamily="34" charset="0"/>
                <a:cs typeface="Arial" pitchFamily="34" charset="0"/>
              </a:rPr>
              <a:t>By doing this we incur a bit of</a:t>
            </a:r>
            <a:br>
              <a:rPr lang="en-US" sz="2000" dirty="0" smtClean="0">
                <a:solidFill>
                  <a:srgbClr val="008000"/>
                </a:solidFill>
                <a:latin typeface="Arial" pitchFamily="34" charset="0"/>
                <a:cs typeface="Arial" pitchFamily="34" charset="0"/>
              </a:rPr>
            </a:br>
            <a:r>
              <a:rPr lang="en-US" sz="2000" b="1" dirty="0" smtClean="0">
                <a:solidFill>
                  <a:srgbClr val="008000"/>
                </a:solidFill>
                <a:latin typeface="Arial" pitchFamily="34" charset="0"/>
                <a:cs typeface="Arial" pitchFamily="34" charset="0"/>
              </a:rPr>
              <a:t>error</a:t>
            </a:r>
            <a:r>
              <a:rPr lang="en-US" sz="2000" dirty="0" smtClean="0">
                <a:solidFill>
                  <a:srgbClr val="008000"/>
                </a:solidFill>
                <a:latin typeface="Arial" pitchFamily="34" charset="0"/>
                <a:cs typeface="Arial" pitchFamily="34" charset="0"/>
              </a:rPr>
              <a:t> as the points do not </a:t>
            </a:r>
            <a:br>
              <a:rPr lang="en-US" sz="2000" dirty="0" smtClean="0">
                <a:solidFill>
                  <a:srgbClr val="008000"/>
                </a:solidFill>
                <a:latin typeface="Arial" pitchFamily="34" charset="0"/>
                <a:cs typeface="Arial" pitchFamily="34" charset="0"/>
              </a:rPr>
            </a:br>
            <a:r>
              <a:rPr lang="en-US" sz="2000" dirty="0" smtClean="0">
                <a:solidFill>
                  <a:srgbClr val="008000"/>
                </a:solidFill>
                <a:latin typeface="Arial" pitchFamily="34" charset="0"/>
                <a:cs typeface="Arial" pitchFamily="34" charset="0"/>
              </a:rPr>
              <a:t>exactly lie on the line</a:t>
            </a:r>
          </a:p>
        </p:txBody>
      </p:sp>
      <p:sp>
        <p:nvSpPr>
          <p:cNvPr id="8" name="Slide Number Placeholder 7"/>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37406299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Compression: 144D =&gt; 60D </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4" name="Picture 3"/>
          <p:cNvPicPr>
            <a:picLocks noChangeAspect="1"/>
          </p:cNvPicPr>
          <p:nvPr/>
        </p:nvPicPr>
        <p:blipFill>
          <a:blip r:embed="rId2"/>
          <a:stretch>
            <a:fillRect/>
          </a:stretch>
        </p:blipFill>
        <p:spPr>
          <a:xfrm>
            <a:off x="2093056" y="1747993"/>
            <a:ext cx="4957889" cy="4568794"/>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80</a:t>
            </a:fld>
            <a:endParaRPr lang="zh-CN" altLang="en-US">
              <a:latin typeface="Calibri"/>
            </a:endParaRPr>
          </a:p>
        </p:txBody>
      </p:sp>
    </p:spTree>
    <p:extLst>
      <p:ext uri="{BB962C8B-B14F-4D97-AF65-F5344CB8AC3E}">
        <p14:creationId xmlns:p14="http://schemas.microsoft.com/office/powerpoint/2010/main" val="3922311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Calibri"/>
              </a:rPr>
              <a:t>PCA </a:t>
            </a:r>
            <a:r>
              <a:rPr lang="en-US" altLang="zh-CN" dirty="0" smtClean="0">
                <a:latin typeface="Calibri"/>
              </a:rPr>
              <a:t>Compression</a:t>
            </a:r>
            <a:r>
              <a:rPr lang="en-US" altLang="zh-CN" dirty="0">
                <a:latin typeface="Calibri"/>
              </a:rPr>
              <a:t>: 144D =&gt; </a:t>
            </a:r>
            <a:r>
              <a:rPr lang="en-US" altLang="zh-CN" dirty="0" smtClean="0">
                <a:latin typeface="Calibri"/>
              </a:rPr>
              <a:t>16D</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4" name="Picture 3"/>
          <p:cNvPicPr>
            <a:picLocks noChangeAspect="1"/>
          </p:cNvPicPr>
          <p:nvPr/>
        </p:nvPicPr>
        <p:blipFill>
          <a:blip r:embed="rId2"/>
          <a:stretch>
            <a:fillRect/>
          </a:stretch>
        </p:blipFill>
        <p:spPr>
          <a:xfrm>
            <a:off x="2096447" y="1654657"/>
            <a:ext cx="4951112" cy="4752656"/>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81</a:t>
            </a:fld>
            <a:endParaRPr lang="zh-CN" altLang="en-US">
              <a:latin typeface="Calibri"/>
            </a:endParaRPr>
          </a:p>
        </p:txBody>
      </p:sp>
    </p:spTree>
    <p:extLst>
      <p:ext uri="{BB962C8B-B14F-4D97-AF65-F5344CB8AC3E}">
        <p14:creationId xmlns:p14="http://schemas.microsoft.com/office/powerpoint/2010/main" val="35669718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latin typeface="Calibri"/>
              </a:rPr>
              <a:t>PCA Compression: 144D =&gt; 6D </a:t>
            </a:r>
            <a:endParaRPr lang="zh-CN" altLang="en-US" dirty="0">
              <a:latin typeface="Calibri"/>
            </a:endParaRPr>
          </a:p>
        </p:txBody>
      </p:sp>
      <p:sp>
        <p:nvSpPr>
          <p:cNvPr id="3" name="Content Placeholder 2"/>
          <p:cNvSpPr>
            <a:spLocks noGrp="1"/>
          </p:cNvSpPr>
          <p:nvPr>
            <p:ph idx="1"/>
          </p:nvPr>
        </p:nvSpPr>
        <p:spPr/>
        <p:txBody>
          <a:bodyPr/>
          <a:lstStyle/>
          <a:p>
            <a:endParaRPr lang="zh-CN" altLang="en-US">
              <a:latin typeface="Calibri"/>
            </a:endParaRPr>
          </a:p>
        </p:txBody>
      </p:sp>
      <p:pic>
        <p:nvPicPr>
          <p:cNvPr id="4" name="Picture 3"/>
          <p:cNvPicPr>
            <a:picLocks noChangeAspect="1"/>
          </p:cNvPicPr>
          <p:nvPr/>
        </p:nvPicPr>
        <p:blipFill>
          <a:blip r:embed="rId2"/>
          <a:stretch>
            <a:fillRect/>
          </a:stretch>
        </p:blipFill>
        <p:spPr>
          <a:xfrm>
            <a:off x="2082811" y="1662964"/>
            <a:ext cx="4978379" cy="4705310"/>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82</a:t>
            </a:fld>
            <a:endParaRPr lang="zh-CN" altLang="en-US">
              <a:latin typeface="Calibri"/>
            </a:endParaRPr>
          </a:p>
        </p:txBody>
      </p:sp>
      <p:pic>
        <p:nvPicPr>
          <p:cNvPr id="6" name="Picture 5"/>
          <p:cNvPicPr>
            <a:picLocks noChangeAspect="1"/>
          </p:cNvPicPr>
          <p:nvPr/>
        </p:nvPicPr>
        <p:blipFill>
          <a:blip r:embed="rId2"/>
          <a:stretch>
            <a:fillRect/>
          </a:stretch>
        </p:blipFill>
        <p:spPr>
          <a:xfrm>
            <a:off x="2082811" y="1690742"/>
            <a:ext cx="4978379" cy="4705310"/>
          </a:xfrm>
          <a:prstGeom prst="rect">
            <a:avLst/>
          </a:prstGeom>
        </p:spPr>
      </p:pic>
      <p:pic>
        <p:nvPicPr>
          <p:cNvPr id="7" name="Picture 6"/>
          <p:cNvPicPr>
            <a:picLocks noChangeAspect="1"/>
          </p:cNvPicPr>
          <p:nvPr/>
        </p:nvPicPr>
        <p:blipFill>
          <a:blip r:embed="rId2"/>
          <a:stretch>
            <a:fillRect/>
          </a:stretch>
        </p:blipFill>
        <p:spPr>
          <a:xfrm>
            <a:off x="2085327" y="1650961"/>
            <a:ext cx="5029617" cy="4753737"/>
          </a:xfrm>
          <a:prstGeom prst="rect">
            <a:avLst/>
          </a:prstGeom>
        </p:spPr>
      </p:pic>
    </p:spTree>
    <p:extLst>
      <p:ext uri="{BB962C8B-B14F-4D97-AF65-F5344CB8AC3E}">
        <p14:creationId xmlns:p14="http://schemas.microsoft.com/office/powerpoint/2010/main" val="36500093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6 Most Important Eigenvectors </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5" name="Picture 4"/>
          <p:cNvPicPr>
            <a:picLocks noChangeAspect="1"/>
          </p:cNvPicPr>
          <p:nvPr/>
        </p:nvPicPr>
        <p:blipFill rotWithShape="1">
          <a:blip r:embed="rId2"/>
          <a:srcRect l="26785" t="33383" r="25294" b="25814"/>
          <a:stretch/>
        </p:blipFill>
        <p:spPr>
          <a:xfrm>
            <a:off x="1500613" y="2143796"/>
            <a:ext cx="5751214" cy="3626957"/>
          </a:xfrm>
          <a:prstGeom prst="rect">
            <a:avLst/>
          </a:prstGeom>
        </p:spPr>
      </p:pic>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83</a:t>
            </a:fld>
            <a:endParaRPr lang="zh-CN" altLang="en-US">
              <a:latin typeface="Calibri"/>
            </a:endParaRPr>
          </a:p>
        </p:txBody>
      </p:sp>
    </p:spTree>
    <p:extLst>
      <p:ext uri="{BB962C8B-B14F-4D97-AF65-F5344CB8AC3E}">
        <p14:creationId xmlns:p14="http://schemas.microsoft.com/office/powerpoint/2010/main" val="42152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Compression</a:t>
            </a:r>
            <a:r>
              <a:rPr lang="en-US" altLang="zh-CN" dirty="0">
                <a:latin typeface="Calibri"/>
              </a:rPr>
              <a:t>: 144D </a:t>
            </a:r>
            <a:r>
              <a:rPr lang="en-US" altLang="zh-CN" dirty="0" smtClean="0">
                <a:latin typeface="Calibri"/>
              </a:rPr>
              <a:t>=&gt; </a:t>
            </a:r>
            <a:r>
              <a:rPr lang="en-US" altLang="zh-CN" dirty="0">
                <a:latin typeface="Calibri"/>
              </a:rPr>
              <a:t>3D </a:t>
            </a:r>
            <a:endParaRPr lang="zh-CN" altLang="en-US" dirty="0">
              <a:latin typeface="Calibri"/>
            </a:endParaRPr>
          </a:p>
        </p:txBody>
      </p:sp>
      <p:sp>
        <p:nvSpPr>
          <p:cNvPr id="3" name="Content Placeholder 2"/>
          <p:cNvSpPr>
            <a:spLocks noGrp="1"/>
          </p:cNvSpPr>
          <p:nvPr>
            <p:ph idx="1"/>
          </p:nvPr>
        </p:nvSpPr>
        <p:spPr/>
        <p:txBody>
          <a:bodyPr/>
          <a:lstStyle/>
          <a:p>
            <a:endParaRPr lang="zh-CN" altLang="en-US" dirty="0">
              <a:latin typeface="Calibri"/>
            </a:endParaRPr>
          </a:p>
        </p:txBody>
      </p:sp>
      <p:pic>
        <p:nvPicPr>
          <p:cNvPr id="4" name="Picture 3"/>
          <p:cNvPicPr>
            <a:picLocks noChangeAspect="1"/>
          </p:cNvPicPr>
          <p:nvPr/>
        </p:nvPicPr>
        <p:blipFill>
          <a:blip r:embed="rId2"/>
          <a:stretch>
            <a:fillRect/>
          </a:stretch>
        </p:blipFill>
        <p:spPr>
          <a:xfrm>
            <a:off x="2080042" y="1598333"/>
            <a:ext cx="5052710" cy="4680053"/>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84</a:t>
            </a:fld>
            <a:endParaRPr lang="zh-CN" altLang="en-US">
              <a:latin typeface="Calibri"/>
            </a:endParaRPr>
          </a:p>
        </p:txBody>
      </p:sp>
      <p:pic>
        <p:nvPicPr>
          <p:cNvPr id="6" name="Picture 5"/>
          <p:cNvPicPr>
            <a:picLocks noChangeAspect="1"/>
          </p:cNvPicPr>
          <p:nvPr/>
        </p:nvPicPr>
        <p:blipFill>
          <a:blip r:embed="rId2"/>
          <a:stretch>
            <a:fillRect/>
          </a:stretch>
        </p:blipFill>
        <p:spPr>
          <a:xfrm>
            <a:off x="2080042" y="1658660"/>
            <a:ext cx="5018316" cy="4648195"/>
          </a:xfrm>
          <a:prstGeom prst="rect">
            <a:avLst/>
          </a:prstGeom>
        </p:spPr>
      </p:pic>
    </p:spTree>
    <p:extLst>
      <p:ext uri="{BB962C8B-B14F-4D97-AF65-F5344CB8AC3E}">
        <p14:creationId xmlns:p14="http://schemas.microsoft.com/office/powerpoint/2010/main" val="36541078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3 Most Important Eigenvectors </a:t>
            </a:r>
            <a:endParaRPr lang="zh-CN" altLang="en-US" dirty="0">
              <a:latin typeface="Calibri"/>
            </a:endParaRPr>
          </a:p>
        </p:txBody>
      </p:sp>
      <p:sp>
        <p:nvSpPr>
          <p:cNvPr id="3" name="Content Placeholder 2"/>
          <p:cNvSpPr>
            <a:spLocks noGrp="1"/>
          </p:cNvSpPr>
          <p:nvPr>
            <p:ph idx="1"/>
          </p:nvPr>
        </p:nvSpPr>
        <p:spPr/>
        <p:txBody>
          <a:bodyPr/>
          <a:lstStyle/>
          <a:p>
            <a:endParaRPr lang="zh-CN" altLang="en-US">
              <a:latin typeface="Calibri"/>
            </a:endParaRPr>
          </a:p>
        </p:txBody>
      </p:sp>
      <p:pic>
        <p:nvPicPr>
          <p:cNvPr id="4" name="Picture 3"/>
          <p:cNvPicPr>
            <a:picLocks noChangeAspect="1"/>
          </p:cNvPicPr>
          <p:nvPr/>
        </p:nvPicPr>
        <p:blipFill rotWithShape="1">
          <a:blip r:embed="rId2"/>
          <a:srcRect l="27859" t="31220" r="24446" b="6354"/>
          <a:stretch/>
        </p:blipFill>
        <p:spPr>
          <a:xfrm>
            <a:off x="2064363" y="1548623"/>
            <a:ext cx="4691786" cy="4548365"/>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85</a:t>
            </a:fld>
            <a:endParaRPr lang="zh-CN" altLang="en-US">
              <a:latin typeface="Calibri"/>
            </a:endParaRPr>
          </a:p>
        </p:txBody>
      </p:sp>
    </p:spTree>
    <p:extLst>
      <p:ext uri="{BB962C8B-B14F-4D97-AF65-F5344CB8AC3E}">
        <p14:creationId xmlns:p14="http://schemas.microsoft.com/office/powerpoint/2010/main" val="36281645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Noisy Image</a:t>
            </a:r>
            <a:endParaRPr lang="zh-CN" altLang="en-US" dirty="0">
              <a:latin typeface="Calibri"/>
            </a:endParaRPr>
          </a:p>
        </p:txBody>
      </p:sp>
      <p:sp>
        <p:nvSpPr>
          <p:cNvPr id="3" name="Content Placeholder 2"/>
          <p:cNvSpPr>
            <a:spLocks noGrp="1"/>
          </p:cNvSpPr>
          <p:nvPr>
            <p:ph idx="1"/>
          </p:nvPr>
        </p:nvSpPr>
        <p:spPr/>
        <p:txBody>
          <a:bodyPr/>
          <a:lstStyle/>
          <a:p>
            <a:endParaRPr lang="zh-CN" altLang="en-US">
              <a:latin typeface="Calibri"/>
            </a:endParaRPr>
          </a:p>
        </p:txBody>
      </p:sp>
      <p:pic>
        <p:nvPicPr>
          <p:cNvPr id="4" name="Picture 3"/>
          <p:cNvPicPr>
            <a:picLocks noChangeAspect="1"/>
          </p:cNvPicPr>
          <p:nvPr/>
        </p:nvPicPr>
        <p:blipFill>
          <a:blip r:embed="rId2"/>
          <a:stretch>
            <a:fillRect/>
          </a:stretch>
        </p:blipFill>
        <p:spPr>
          <a:xfrm>
            <a:off x="1437984" y="1572358"/>
            <a:ext cx="6268037" cy="5346975"/>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86</a:t>
            </a:fld>
            <a:endParaRPr lang="zh-CN" altLang="en-US">
              <a:latin typeface="Calibri"/>
            </a:endParaRPr>
          </a:p>
        </p:txBody>
      </p:sp>
    </p:spTree>
    <p:extLst>
      <p:ext uri="{BB962C8B-B14F-4D97-AF65-F5344CB8AC3E}">
        <p14:creationId xmlns:p14="http://schemas.microsoft.com/office/powerpoint/2010/main" val="1909992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6046" y="1560093"/>
            <a:ext cx="6251914" cy="5363130"/>
          </a:xfrm>
          <a:prstGeom prst="rect">
            <a:avLst/>
          </a:prstGeom>
        </p:spPr>
      </p:pic>
      <p:sp>
        <p:nvSpPr>
          <p:cNvPr id="2" name="Title 1"/>
          <p:cNvSpPr>
            <a:spLocks noGrp="1"/>
          </p:cNvSpPr>
          <p:nvPr>
            <p:ph type="title"/>
          </p:nvPr>
        </p:nvSpPr>
        <p:spPr/>
        <p:txBody>
          <a:bodyPr>
            <a:normAutofit fontScale="90000"/>
          </a:bodyPr>
          <a:lstStyle/>
          <a:p>
            <a:r>
              <a:rPr lang="en-US" altLang="zh-CN" dirty="0" err="1" smtClean="0">
                <a:latin typeface="Calibri"/>
              </a:rPr>
              <a:t>Denoised</a:t>
            </a:r>
            <a:r>
              <a:rPr lang="en-US" altLang="zh-CN" dirty="0" smtClean="0">
                <a:latin typeface="Calibri"/>
              </a:rPr>
              <a:t> Image </a:t>
            </a:r>
            <a:r>
              <a:rPr lang="en-US" altLang="zh-CN" dirty="0">
                <a:latin typeface="Calibri"/>
              </a:rPr>
              <a:t>using 15 PCA </a:t>
            </a:r>
            <a:r>
              <a:rPr lang="en-US" altLang="zh-CN" dirty="0" smtClean="0">
                <a:latin typeface="Calibri"/>
              </a:rPr>
              <a:t>Components </a:t>
            </a:r>
            <a:endParaRPr lang="zh-CN" altLang="en-US" dirty="0">
              <a:latin typeface="Calibri"/>
            </a:endParaRPr>
          </a:p>
        </p:txBody>
      </p:sp>
      <p:sp>
        <p:nvSpPr>
          <p:cNvPr id="3" name="Slide Number Placeholder 2"/>
          <p:cNvSpPr>
            <a:spLocks noGrp="1"/>
          </p:cNvSpPr>
          <p:nvPr>
            <p:ph type="sldNum" sz="quarter" idx="12"/>
          </p:nvPr>
        </p:nvSpPr>
        <p:spPr/>
        <p:txBody>
          <a:bodyPr/>
          <a:lstStyle/>
          <a:p>
            <a:fld id="{2B408C46-1D5B-4814-BFDA-AFE3737FCEAB}" type="slidenum">
              <a:rPr lang="zh-CN" altLang="en-US" smtClean="0">
                <a:latin typeface="Calibri"/>
              </a:rPr>
              <a:t>87</a:t>
            </a:fld>
            <a:endParaRPr lang="zh-CN" altLang="en-US">
              <a:latin typeface="Calibri"/>
            </a:endParaRPr>
          </a:p>
        </p:txBody>
      </p:sp>
    </p:spTree>
    <p:extLst>
      <p:ext uri="{BB962C8B-B14F-4D97-AF65-F5344CB8AC3E}">
        <p14:creationId xmlns:p14="http://schemas.microsoft.com/office/powerpoint/2010/main" val="38264431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a:t>
            </a:r>
            <a:r>
              <a:rPr lang="en-US" altLang="zh-CN" dirty="0">
                <a:latin typeface="Calibri"/>
              </a:rPr>
              <a:t>S</a:t>
            </a:r>
            <a:r>
              <a:rPr lang="en-US" altLang="zh-CN" dirty="0" smtClean="0">
                <a:latin typeface="Calibri"/>
              </a:rPr>
              <a:t>hortcomings</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PCA cannot capture non-linear structure</a:t>
            </a:r>
          </a:p>
          <a:p>
            <a:pPr lvl="1"/>
            <a:r>
              <a:rPr lang="en-US" altLang="zh-CN" dirty="0" smtClean="0">
                <a:latin typeface="Calibri"/>
              </a:rPr>
              <a:t>Similar with SVD</a:t>
            </a:r>
          </a:p>
          <a:p>
            <a:endParaRPr lang="zh-CN" altLang="en-US" dirty="0">
              <a:latin typeface="Calibri"/>
            </a:endParaRPr>
          </a:p>
        </p:txBody>
      </p:sp>
      <p:pic>
        <p:nvPicPr>
          <p:cNvPr id="4" name="Picture 3"/>
          <p:cNvPicPr>
            <a:picLocks noChangeAspect="1"/>
          </p:cNvPicPr>
          <p:nvPr/>
        </p:nvPicPr>
        <p:blipFill rotWithShape="1">
          <a:blip r:embed="rId2"/>
          <a:srcRect l="29784" t="32434" r="26256" b="10404"/>
          <a:stretch/>
        </p:blipFill>
        <p:spPr>
          <a:xfrm>
            <a:off x="2227155" y="2637356"/>
            <a:ext cx="3585172" cy="3452782"/>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88</a:t>
            </a:fld>
            <a:endParaRPr lang="zh-CN" altLang="en-US">
              <a:latin typeface="Calibri"/>
            </a:endParaRPr>
          </a:p>
        </p:txBody>
      </p:sp>
    </p:spTree>
    <p:extLst>
      <p:ext uri="{BB962C8B-B14F-4D97-AF65-F5344CB8AC3E}">
        <p14:creationId xmlns:p14="http://schemas.microsoft.com/office/powerpoint/2010/main" val="28662337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Shortcomings</a:t>
            </a:r>
            <a:endParaRPr lang="zh-CN" altLang="en-US" dirty="0">
              <a:latin typeface="Calibri"/>
            </a:endParaRPr>
          </a:p>
        </p:txBody>
      </p:sp>
      <p:sp>
        <p:nvSpPr>
          <p:cNvPr id="3" name="Content Placeholder 2"/>
          <p:cNvSpPr>
            <a:spLocks noGrp="1"/>
          </p:cNvSpPr>
          <p:nvPr>
            <p:ph idx="1"/>
          </p:nvPr>
        </p:nvSpPr>
        <p:spPr/>
        <p:txBody>
          <a:bodyPr/>
          <a:lstStyle/>
          <a:p>
            <a:r>
              <a:rPr lang="en-US" altLang="zh-CN" dirty="0" smtClean="0">
                <a:latin typeface="Calibri"/>
              </a:rPr>
              <a:t>PCA does not know labels</a:t>
            </a:r>
          </a:p>
          <a:p>
            <a:pPr lvl="1"/>
            <a:endParaRPr lang="zh-CN" altLang="en-US" dirty="0">
              <a:latin typeface="Calibri"/>
            </a:endParaRPr>
          </a:p>
        </p:txBody>
      </p:sp>
      <p:pic>
        <p:nvPicPr>
          <p:cNvPr id="4" name="Picture 3"/>
          <p:cNvPicPr>
            <a:picLocks noChangeAspect="1"/>
          </p:cNvPicPr>
          <p:nvPr/>
        </p:nvPicPr>
        <p:blipFill rotWithShape="1">
          <a:blip r:embed="rId2"/>
          <a:srcRect l="29896" t="35860" r="27558" b="10279"/>
          <a:stretch/>
        </p:blipFill>
        <p:spPr>
          <a:xfrm>
            <a:off x="2193202" y="2435241"/>
            <a:ext cx="3863566" cy="3654897"/>
          </a:xfrm>
          <a:prstGeom prst="rect">
            <a:avLst/>
          </a:prstGeom>
        </p:spPr>
      </p:pic>
      <p:sp>
        <p:nvSpPr>
          <p:cNvPr id="5" name="Slide Number Placeholder 4"/>
          <p:cNvSpPr>
            <a:spLocks noGrp="1"/>
          </p:cNvSpPr>
          <p:nvPr>
            <p:ph type="sldNum" sz="quarter" idx="12"/>
          </p:nvPr>
        </p:nvSpPr>
        <p:spPr/>
        <p:txBody>
          <a:bodyPr/>
          <a:lstStyle/>
          <a:p>
            <a:fld id="{2B408C46-1D5B-4814-BFDA-AFE3737FCEAB}" type="slidenum">
              <a:rPr lang="zh-CN" altLang="en-US" smtClean="0">
                <a:latin typeface="Calibri"/>
              </a:rPr>
              <a:t>89</a:t>
            </a:fld>
            <a:endParaRPr lang="zh-CN" altLang="en-US">
              <a:latin typeface="Calibri"/>
            </a:endParaRPr>
          </a:p>
        </p:txBody>
      </p:sp>
    </p:spTree>
    <p:extLst>
      <p:ext uri="{BB962C8B-B14F-4D97-AF65-F5344CB8AC3E}">
        <p14:creationId xmlns:p14="http://schemas.microsoft.com/office/powerpoint/2010/main" val="687711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Reduce Dimensions?</a:t>
            </a:r>
            <a:endParaRPr lang="en-US" dirty="0"/>
          </a:p>
        </p:txBody>
      </p:sp>
      <p:sp>
        <p:nvSpPr>
          <p:cNvPr id="3" name="Content Placeholder 2"/>
          <p:cNvSpPr>
            <a:spLocks noGrp="1"/>
          </p:cNvSpPr>
          <p:nvPr>
            <p:ph idx="1"/>
          </p:nvPr>
        </p:nvSpPr>
        <p:spPr/>
        <p:txBody>
          <a:bodyPr/>
          <a:lstStyle/>
          <a:p>
            <a:pPr marL="118872" indent="0">
              <a:buNone/>
            </a:pPr>
            <a:r>
              <a:rPr lang="en-US" b="1" dirty="0" smtClean="0">
                <a:solidFill>
                  <a:srgbClr val="0000FF"/>
                </a:solidFill>
              </a:rPr>
              <a:t>Why reduce dimensions?</a:t>
            </a:r>
          </a:p>
          <a:p>
            <a:r>
              <a:rPr lang="en-US" b="1" dirty="0" smtClean="0"/>
              <a:t>Discover hidden correlations/topics</a:t>
            </a:r>
          </a:p>
          <a:p>
            <a:pPr lvl="1"/>
            <a:r>
              <a:rPr lang="en-US" dirty="0" smtClean="0"/>
              <a:t>Words that occur commonly together</a:t>
            </a:r>
          </a:p>
          <a:p>
            <a:r>
              <a:rPr lang="en-US" b="1" dirty="0" smtClean="0"/>
              <a:t>Remove redundant and noisy features</a:t>
            </a:r>
          </a:p>
          <a:p>
            <a:pPr lvl="1"/>
            <a:r>
              <a:rPr lang="en-US" dirty="0" smtClean="0"/>
              <a:t>Not all words are useful</a:t>
            </a:r>
          </a:p>
          <a:p>
            <a:r>
              <a:rPr lang="en-US" b="1" dirty="0" smtClean="0"/>
              <a:t>Interpretation and visualization</a:t>
            </a:r>
          </a:p>
          <a:p>
            <a:r>
              <a:rPr lang="en-US" b="1" dirty="0" smtClean="0"/>
              <a:t>Easier storage and processing of the data</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pic>
        <p:nvPicPr>
          <p:cNvPr id="7" name="Picture 2"/>
          <p:cNvPicPr>
            <a:picLocks noChangeAspect="1" noChangeArrowheads="1"/>
          </p:cNvPicPr>
          <p:nvPr/>
        </p:nvPicPr>
        <p:blipFill rotWithShape="1">
          <a:blip r:embed="rId2" cstate="print"/>
          <a:srcRect l="36826"/>
          <a:stretch/>
        </p:blipFill>
        <p:spPr bwMode="auto">
          <a:xfrm>
            <a:off x="6732240" y="5160492"/>
            <a:ext cx="2420904" cy="1697507"/>
          </a:xfrm>
          <a:prstGeom prst="rect">
            <a:avLst/>
          </a:prstGeom>
          <a:noFill/>
          <a:ln w="9525">
            <a:noFill/>
            <a:miter lim="800000"/>
            <a:headEnd/>
            <a:tailEnd/>
          </a:ln>
        </p:spPr>
      </p:pic>
    </p:spTree>
    <p:extLst>
      <p:ext uri="{BB962C8B-B14F-4D97-AF65-F5344CB8AC3E}">
        <p14:creationId xmlns:p14="http://schemas.microsoft.com/office/powerpoint/2010/main" val="5502287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PCA: Conclusions</a:t>
            </a:r>
            <a:endParaRPr lang="zh-CN" altLang="en-US" dirty="0">
              <a:latin typeface="Calibri"/>
            </a:endParaRPr>
          </a:p>
        </p:txBody>
      </p:sp>
      <p:sp>
        <p:nvSpPr>
          <p:cNvPr id="3" name="Content Placeholder 2"/>
          <p:cNvSpPr>
            <a:spLocks noGrp="1"/>
          </p:cNvSpPr>
          <p:nvPr>
            <p:ph idx="1"/>
          </p:nvPr>
        </p:nvSpPr>
        <p:spPr>
          <a:xfrm>
            <a:off x="457200" y="1572360"/>
            <a:ext cx="8501749" cy="4612755"/>
          </a:xfrm>
        </p:spPr>
        <p:txBody>
          <a:bodyPr>
            <a:normAutofit fontScale="92500" lnSpcReduction="20000"/>
          </a:bodyPr>
          <a:lstStyle/>
          <a:p>
            <a:r>
              <a:rPr lang="en-US" altLang="zh-CN" dirty="0" smtClean="0">
                <a:latin typeface="Calibri"/>
              </a:rPr>
              <a:t>PCA</a:t>
            </a:r>
          </a:p>
          <a:p>
            <a:pPr lvl="1"/>
            <a:r>
              <a:rPr lang="en-US" altLang="zh-CN" dirty="0" smtClean="0">
                <a:latin typeface="Calibri"/>
              </a:rPr>
              <a:t>find orthonormal basis for data</a:t>
            </a:r>
          </a:p>
          <a:p>
            <a:pPr lvl="1"/>
            <a:r>
              <a:rPr lang="en-US" altLang="zh-CN" dirty="0" smtClean="0">
                <a:latin typeface="Calibri"/>
              </a:rPr>
              <a:t>sort dimensions in order of “strength”</a:t>
            </a:r>
          </a:p>
          <a:p>
            <a:pPr lvl="1"/>
            <a:r>
              <a:rPr lang="en-US" altLang="zh-CN" dirty="0" smtClean="0">
                <a:latin typeface="Calibri"/>
              </a:rPr>
              <a:t>discard low significance dimensions</a:t>
            </a:r>
          </a:p>
          <a:p>
            <a:r>
              <a:rPr lang="en-US" altLang="zh-CN" dirty="0" smtClean="0">
                <a:latin typeface="Calibri"/>
              </a:rPr>
              <a:t>Uses</a:t>
            </a:r>
            <a:endParaRPr lang="en-US" altLang="zh-CN" dirty="0">
              <a:latin typeface="Calibri"/>
            </a:endParaRPr>
          </a:p>
          <a:p>
            <a:pPr lvl="1"/>
            <a:r>
              <a:rPr lang="en-US" altLang="zh-CN" dirty="0" smtClean="0">
                <a:latin typeface="Calibri"/>
              </a:rPr>
              <a:t>Get </a:t>
            </a:r>
            <a:r>
              <a:rPr lang="en-US" altLang="zh-CN" dirty="0">
                <a:latin typeface="Calibri"/>
              </a:rPr>
              <a:t>compact description </a:t>
            </a:r>
          </a:p>
          <a:p>
            <a:pPr lvl="1"/>
            <a:r>
              <a:rPr lang="en-US" altLang="zh-CN" dirty="0" smtClean="0">
                <a:latin typeface="Calibri"/>
              </a:rPr>
              <a:t>Ignore </a:t>
            </a:r>
            <a:r>
              <a:rPr lang="en-US" altLang="zh-CN" dirty="0">
                <a:latin typeface="Calibri"/>
              </a:rPr>
              <a:t>noise </a:t>
            </a:r>
          </a:p>
          <a:p>
            <a:pPr lvl="1"/>
            <a:r>
              <a:rPr lang="en-US" altLang="zh-CN" dirty="0" smtClean="0">
                <a:latin typeface="Calibri"/>
              </a:rPr>
              <a:t>Improve </a:t>
            </a:r>
            <a:r>
              <a:rPr lang="en-US" altLang="zh-CN" dirty="0">
                <a:latin typeface="Calibri"/>
              </a:rPr>
              <a:t>classification (hopefully) </a:t>
            </a:r>
          </a:p>
          <a:p>
            <a:r>
              <a:rPr lang="en-US" altLang="zh-CN" dirty="0" smtClean="0">
                <a:latin typeface="Calibri"/>
              </a:rPr>
              <a:t>Not </a:t>
            </a:r>
            <a:r>
              <a:rPr lang="en-US" altLang="zh-CN" dirty="0">
                <a:latin typeface="Calibri"/>
              </a:rPr>
              <a:t>magic: </a:t>
            </a:r>
          </a:p>
          <a:p>
            <a:pPr lvl="1"/>
            <a:r>
              <a:rPr lang="en-US" altLang="zh-CN" dirty="0" smtClean="0">
                <a:latin typeface="Calibri"/>
              </a:rPr>
              <a:t>Doesn’t </a:t>
            </a:r>
            <a:r>
              <a:rPr lang="en-US" altLang="zh-CN" dirty="0">
                <a:latin typeface="Calibri"/>
              </a:rPr>
              <a:t>know class labels </a:t>
            </a:r>
          </a:p>
          <a:p>
            <a:pPr lvl="1"/>
            <a:r>
              <a:rPr lang="en-US" altLang="zh-CN" dirty="0" smtClean="0">
                <a:latin typeface="Calibri"/>
              </a:rPr>
              <a:t>Can </a:t>
            </a:r>
            <a:r>
              <a:rPr lang="en-US" altLang="zh-CN" dirty="0">
                <a:latin typeface="Calibri"/>
              </a:rPr>
              <a:t>only capture linear variations </a:t>
            </a:r>
          </a:p>
          <a:p>
            <a:pPr lvl="1"/>
            <a:r>
              <a:rPr lang="en-US" altLang="zh-CN" dirty="0" smtClean="0">
                <a:latin typeface="Calibri"/>
              </a:rPr>
              <a:t>One </a:t>
            </a:r>
            <a:r>
              <a:rPr lang="en-US" altLang="zh-CN" dirty="0">
                <a:latin typeface="Calibri"/>
              </a:rPr>
              <a:t>of many tricks to reduce dimensionality! </a:t>
            </a:r>
          </a:p>
        </p:txBody>
      </p:sp>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90</a:t>
            </a:fld>
            <a:endParaRPr lang="zh-CN" altLang="en-US">
              <a:latin typeface="Calibri"/>
            </a:endParaRPr>
          </a:p>
        </p:txBody>
      </p:sp>
    </p:spTree>
    <p:extLst>
      <p:ext uri="{BB962C8B-B14F-4D97-AF65-F5344CB8AC3E}">
        <p14:creationId xmlns:p14="http://schemas.microsoft.com/office/powerpoint/2010/main" val="218981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54" dirty="0"/>
              <a:t>Extra: Compute PCA Using Eigen-Decomposition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316531" lvl="1" indent="-316531">
                  <a:buFont typeface="Arial" pitchFamily="34" charset="0"/>
                  <a:buChar char="•"/>
                </a:pPr>
                <a:r>
                  <a:rPr lang="en-US" dirty="0" smtClean="0"/>
                  <a:t>Given centered data</a:t>
                </a:r>
                <a14:m>
                  <m:oMath xmlns:m="http://schemas.openxmlformats.org/officeDocument/2006/math">
                    <m:r>
                      <a:rPr lang="en-US" altLang="zh-CN" b="0" i="0" smtClean="0">
                        <a:latin typeface="Cambria Math"/>
                      </a:rPr>
                      <m:t> </m:t>
                    </m:r>
                    <m:r>
                      <a:rPr lang="en-US" altLang="zh-CN" i="1">
                        <a:latin typeface="Cambria Math" panose="02040503050406030204" pitchFamily="18" charset="0"/>
                      </a:rPr>
                      <m:t>𝑋</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𝑚</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sup>
                    </m:sSup>
                  </m:oMath>
                </a14:m>
                <a:r>
                  <a:rPr lang="en-US" dirty="0" smtClean="0"/>
                  <a:t> compute covariance matrix </a:t>
                </a:r>
                <a14:m>
                  <m:oMath xmlns:m="http://schemas.openxmlformats.org/officeDocument/2006/math">
                    <m:r>
                      <a:rPr lang="en-US" b="0" i="1" smtClean="0">
                        <a:latin typeface="Cambria Math"/>
                      </a:rPr>
                      <m:t>𝑆</m:t>
                    </m:r>
                  </m:oMath>
                </a14:m>
                <a:endParaRPr lang="en-US" dirty="0" smtClean="0"/>
              </a:p>
              <a:p>
                <a:pPr lvl="1"/>
                <a14:m>
                  <m:oMath xmlns:m="http://schemas.openxmlformats.org/officeDocument/2006/math">
                    <m:r>
                      <a:rPr lang="en-US" b="0" i="1" smtClean="0">
                        <a:latin typeface="Cambria Math"/>
                      </a:rPr>
                      <m:t>𝑆</m:t>
                    </m:r>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𝑚</m:t>
                        </m:r>
                      </m:sup>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𝑡</m:t>
                            </m:r>
                          </m:sup>
                        </m:sSubSup>
                      </m:e>
                    </m:nary>
                    <m:r>
                      <a:rPr lang="en-US" b="0" i="1" smtClean="0">
                        <a:latin typeface="Cambria Math"/>
                      </a:rPr>
                      <m:t>=</m:t>
                    </m:r>
                    <m:r>
                      <a:rPr lang="en-US" b="0" i="1" smtClean="0">
                        <a:latin typeface="Cambria Math"/>
                      </a:rPr>
                      <m:t>𝑋</m:t>
                    </m:r>
                    <m:sSup>
                      <m:sSupPr>
                        <m:ctrlPr>
                          <a:rPr lang="en-US" b="0" i="1" smtClean="0">
                            <a:latin typeface="Cambria Math" panose="02040503050406030204" pitchFamily="18" charset="0"/>
                          </a:rPr>
                        </m:ctrlPr>
                      </m:sSupPr>
                      <m:e>
                        <m:r>
                          <a:rPr lang="en-US" b="0" i="1" smtClean="0">
                            <a:latin typeface="Cambria Math"/>
                          </a:rPr>
                          <m:t>𝑋</m:t>
                        </m:r>
                      </m:e>
                      <m:sup>
                        <m:r>
                          <a:rPr lang="en-US" b="0" i="1" smtClean="0">
                            <a:latin typeface="Cambria Math"/>
                          </a:rPr>
                          <m:t>𝑇</m:t>
                        </m:r>
                      </m:sup>
                    </m:sSup>
                  </m:oMath>
                </a14:m>
                <a:endParaRPr lang="en-US" dirty="0" smtClean="0"/>
              </a:p>
              <a:p>
                <a:r>
                  <a:rPr lang="en-US" dirty="0" smtClean="0"/>
                  <a:t>Top </a:t>
                </a:r>
                <a14:m>
                  <m:oMath xmlns:m="http://schemas.openxmlformats.org/officeDocument/2006/math">
                    <m:r>
                      <a:rPr lang="en-US" b="0" i="1" smtClean="0">
                        <a:latin typeface="Cambria Math"/>
                      </a:rPr>
                      <m:t>𝑘</m:t>
                    </m:r>
                  </m:oMath>
                </a14:m>
                <a:r>
                  <a:rPr lang="en-US" dirty="0" smtClean="0"/>
                  <a:t> PCA components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𝑢</m:t>
                        </m:r>
                      </m:e>
                      <m:sub>
                        <m:r>
                          <a:rPr lang="en-US" b="0" i="1" smtClean="0">
                            <a:latin typeface="Cambria Math"/>
                          </a:rPr>
                          <m:t>1</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𝑢</m:t>
                        </m:r>
                      </m:e>
                      <m:sub>
                        <m:r>
                          <a:rPr lang="en-US" b="0" i="1" smtClean="0">
                            <a:latin typeface="Cambria Math"/>
                          </a:rPr>
                          <m:t>𝑘</m:t>
                        </m:r>
                      </m:sub>
                    </m:sSub>
                    <m:r>
                      <a:rPr lang="en-US" b="0" i="1" smtClean="0">
                        <a:latin typeface="Cambria Math"/>
                      </a:rPr>
                      <m:t> </m:t>
                    </m:r>
                  </m:oMath>
                </a14:m>
                <a:r>
                  <a:rPr lang="en-US" b="1" dirty="0" smtClean="0"/>
                  <a:t>=</a:t>
                </a:r>
                <a:r>
                  <a:rPr lang="en-US" dirty="0" smtClean="0"/>
                  <a:t> Top </a:t>
                </a:r>
                <a14:m>
                  <m:oMath xmlns:m="http://schemas.openxmlformats.org/officeDocument/2006/math">
                    <m:r>
                      <a:rPr lang="en-US" b="0" i="1" smtClean="0">
                        <a:latin typeface="Cambria Math"/>
                      </a:rPr>
                      <m:t>𝑘</m:t>
                    </m:r>
                    <m:r>
                      <a:rPr lang="en-US" b="0" i="1" smtClean="0">
                        <a:latin typeface="Cambria Math"/>
                      </a:rPr>
                      <m:t> </m:t>
                    </m:r>
                  </m:oMath>
                </a14:m>
                <a:r>
                  <a:rPr lang="en-US" dirty="0" smtClean="0"/>
                  <a:t>eigenvectors of </a:t>
                </a:r>
                <a14:m>
                  <m:oMath xmlns:m="http://schemas.openxmlformats.org/officeDocument/2006/math">
                    <m:r>
                      <a:rPr lang="en-US" b="0" i="1" smtClean="0">
                        <a:latin typeface="Cambria Math"/>
                      </a:rPr>
                      <m:t>𝑆</m:t>
                    </m:r>
                  </m:oMath>
                </a14:m>
                <a:r>
                  <a:rPr lang="en-US" dirty="0" smtClean="0"/>
                  <a:t>.</a:t>
                </a:r>
              </a:p>
              <a:p>
                <a:pPr lvl="1"/>
                <a:r>
                  <a:rPr lang="en-US" dirty="0" smtClean="0"/>
                  <a:t>Equivalence between </a:t>
                </a:r>
                <a:r>
                  <a:rPr lang="en-US" dirty="0" err="1" smtClean="0"/>
                  <a:t>eigen</a:t>
                </a:r>
                <a:r>
                  <a:rPr lang="en-US" dirty="0" smtClean="0"/>
                  <a:t>-decomposition and SVD</a:t>
                </a:r>
              </a:p>
              <a:p>
                <a:pPr lvl="2"/>
                <a:r>
                  <a:rPr lang="en-US" dirty="0" smtClean="0"/>
                  <a:t>SVD decomposition of </a:t>
                </a:r>
                <a14:m>
                  <m:oMath xmlns:m="http://schemas.openxmlformats.org/officeDocument/2006/math">
                    <m:r>
                      <a:rPr lang="en-US" i="1" dirty="0" smtClean="0">
                        <a:latin typeface="Cambria Math"/>
                      </a:rPr>
                      <m:t>𝑋</m:t>
                    </m:r>
                  </m:oMath>
                </a14:m>
                <a:r>
                  <a:rPr lang="en-US" dirty="0" smtClean="0"/>
                  <a:t>, </a:t>
                </a:r>
                <a14:m>
                  <m:oMath xmlns:m="http://schemas.openxmlformats.org/officeDocument/2006/math">
                    <m:r>
                      <a:rPr lang="en-US" b="0" i="1" smtClean="0">
                        <a:latin typeface="Cambria Math"/>
                      </a:rPr>
                      <m:t>𝑋</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𝑈</m:t>
                        </m:r>
                      </m:e>
                      <m:sub>
                        <m:r>
                          <a:rPr lang="en-US" b="0" i="1" smtClean="0">
                            <a:latin typeface="Cambria Math"/>
                          </a:rPr>
                          <m:t>1</m:t>
                        </m:r>
                      </m:sub>
                    </m:sSub>
                    <m:r>
                      <m:rPr>
                        <m:sty m:val="p"/>
                      </m:rPr>
                      <a:rPr lang="en-US" b="0" i="0" smtClean="0">
                        <a:latin typeface="Cambria Math"/>
                      </a:rPr>
                      <m:t>Σ</m:t>
                    </m:r>
                    <m:sSubSup>
                      <m:sSubSupPr>
                        <m:ctrlPr>
                          <a:rPr lang="en-US" b="0" i="1" smtClean="0">
                            <a:latin typeface="Cambria Math" panose="02040503050406030204" pitchFamily="18" charset="0"/>
                          </a:rPr>
                        </m:ctrlPr>
                      </m:sSubSupPr>
                      <m:e>
                        <m:r>
                          <a:rPr lang="en-US" b="0" i="1" smtClean="0">
                            <a:latin typeface="Cambria Math"/>
                          </a:rPr>
                          <m:t>𝑉</m:t>
                        </m:r>
                      </m:e>
                      <m:sub>
                        <m:r>
                          <a:rPr lang="en-US" b="0" i="1" smtClean="0">
                            <a:latin typeface="Cambria Math"/>
                          </a:rPr>
                          <m:t>1</m:t>
                        </m:r>
                      </m:sub>
                      <m:sup>
                        <m:r>
                          <a:rPr lang="en-US" b="0" i="1" smtClean="0">
                            <a:latin typeface="Cambria Math"/>
                          </a:rPr>
                          <m:t>𝑇</m:t>
                        </m:r>
                      </m:sup>
                    </m:sSubSup>
                  </m:oMath>
                </a14:m>
                <a:endParaRPr lang="en-US" b="0" dirty="0" smtClean="0"/>
              </a:p>
              <a:p>
                <a:pPr lvl="3"/>
                <a:r>
                  <a:rPr lang="en-US" dirty="0" smtClean="0"/>
                  <a:t>SVD-based algorithm for PCA</a:t>
                </a:r>
              </a:p>
              <a:p>
                <a:pPr lvl="2"/>
                <a:r>
                  <a:rPr lang="en-US" b="0" dirty="0" smtClean="0"/>
                  <a:t>Eigen-decomposition of </a:t>
                </a:r>
                <a14:m>
                  <m:oMath xmlns:m="http://schemas.openxmlformats.org/officeDocument/2006/math">
                    <m:r>
                      <a:rPr lang="en-US" b="0" i="1" smtClean="0">
                        <a:latin typeface="Cambria Math"/>
                      </a:rPr>
                      <m:t>𝑋</m:t>
                    </m:r>
                    <m:sSup>
                      <m:sSupPr>
                        <m:ctrlPr>
                          <a:rPr lang="en-US" b="0" i="1" smtClean="0">
                            <a:latin typeface="Cambria Math" panose="02040503050406030204" pitchFamily="18" charset="0"/>
                          </a:rPr>
                        </m:ctrlPr>
                      </m:sSupPr>
                      <m:e>
                        <m:r>
                          <a:rPr lang="en-US" b="0" i="1" smtClean="0">
                            <a:latin typeface="Cambria Math"/>
                          </a:rPr>
                          <m:t>𝑋</m:t>
                        </m:r>
                      </m:e>
                      <m:sup>
                        <m:r>
                          <a:rPr lang="en-US" b="0" i="1" smtClean="0">
                            <a:latin typeface="Cambria Math"/>
                          </a:rPr>
                          <m:t>𝑇</m:t>
                        </m:r>
                      </m:sup>
                    </m:sSup>
                    <m:r>
                      <a:rPr lang="en-US" b="0" i="1" smtClean="0">
                        <a:latin typeface="Cambria Math"/>
                      </a:rPr>
                      <m:t>=</m:t>
                    </m:r>
                    <m:r>
                      <a:rPr lang="en-US" b="0" i="1" smtClean="0">
                        <a:latin typeface="Cambria Math" panose="02040503050406030204" pitchFamily="18" charset="0"/>
                      </a:rPr>
                      <m:t>𝑆</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𝑈</m:t>
                        </m:r>
                      </m:e>
                      <m:sub>
                        <m:r>
                          <a:rPr lang="en-US" b="0" i="1" smtClean="0">
                            <a:latin typeface="Cambria Math"/>
                          </a:rPr>
                          <m:t>2</m:t>
                        </m:r>
                      </m:sub>
                    </m:sSub>
                    <m:r>
                      <m:rPr>
                        <m:sty m:val="p"/>
                      </m:rPr>
                      <a:rPr lang="el-GR" b="0" i="1" smtClean="0">
                        <a:latin typeface="Cambria Math"/>
                        <a:ea typeface="Cambria Math"/>
                      </a:rPr>
                      <m:t>Λ</m:t>
                    </m:r>
                    <m:sSubSup>
                      <m:sSubSupPr>
                        <m:ctrlPr>
                          <a:rPr lang="en-US" b="0" i="1" smtClean="0">
                            <a:latin typeface="Cambria Math" panose="02040503050406030204" pitchFamily="18" charset="0"/>
                            <a:ea typeface="Cambria Math"/>
                          </a:rPr>
                        </m:ctrlPr>
                      </m:sSubSupPr>
                      <m:e>
                        <m:r>
                          <a:rPr lang="en-US" b="0" i="1" smtClean="0">
                            <a:latin typeface="Cambria Math"/>
                            <a:ea typeface="Cambria Math"/>
                          </a:rPr>
                          <m:t>𝑈</m:t>
                        </m:r>
                      </m:e>
                      <m:sub>
                        <m:r>
                          <a:rPr lang="en-US" b="0" i="1" smtClean="0">
                            <a:latin typeface="Cambria Math"/>
                            <a:ea typeface="Cambria Math"/>
                          </a:rPr>
                          <m:t>2</m:t>
                        </m:r>
                      </m:sub>
                      <m:sup>
                        <m:r>
                          <a:rPr lang="en-US" b="0" i="1" smtClean="0">
                            <a:latin typeface="Cambria Math"/>
                            <a:ea typeface="Cambria Math"/>
                          </a:rPr>
                          <m:t>𝑇</m:t>
                        </m:r>
                      </m:sup>
                    </m:sSubSup>
                  </m:oMath>
                </a14:m>
                <a:r>
                  <a:rPr lang="en-US" b="0" dirty="0" smtClean="0">
                    <a:ea typeface="Cambria Math"/>
                  </a:rPr>
                  <a:t>.</a:t>
                </a:r>
              </a:p>
              <a:p>
                <a:pPr lvl="3"/>
                <a:r>
                  <a:rPr lang="en-US" b="0" dirty="0" smtClean="0">
                    <a:ea typeface="Cambria Math"/>
                  </a:rPr>
                  <a:t>Eigen-based algorithm for PCA</a:t>
                </a:r>
              </a:p>
              <a:p>
                <a:pPr lvl="2"/>
                <a:r>
                  <a:rPr lang="en-US" b="0" dirty="0" smtClean="0">
                    <a:ea typeface="Cambria Math"/>
                  </a:rPr>
                  <a:t>The equivalence gives </a:t>
                </a:r>
                <a14:m>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a:ea typeface="Cambria Math"/>
                          </a:rPr>
                          <m:t>𝑈</m:t>
                        </m:r>
                      </m:e>
                      <m:sub>
                        <m:r>
                          <a:rPr lang="en-US" b="0" i="1" smtClean="0">
                            <a:latin typeface="Cambria Math"/>
                            <a:ea typeface="Cambria Math"/>
                          </a:rPr>
                          <m:t>1</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𝑈</m:t>
                        </m:r>
                      </m:e>
                      <m:sub>
                        <m:r>
                          <a:rPr lang="en-US" b="0" i="1" smtClean="0">
                            <a:latin typeface="Cambria Math"/>
                            <a:ea typeface="Cambria Math"/>
                          </a:rPr>
                          <m:t>2</m:t>
                        </m:r>
                      </m:sub>
                    </m:sSub>
                  </m:oMath>
                </a14:m>
                <a:r>
                  <a:rPr lang="en-US" b="0" dirty="0" smtClean="0">
                    <a:ea typeface="Cambria Math"/>
                  </a:rPr>
                  <a:t>.</a:t>
                </a:r>
              </a:p>
              <a:p>
                <a:pPr lvl="2"/>
                <a:endParaRPr lang="en-US" b="0" dirty="0" smtClean="0">
                  <a:ea typeface="Cambria Math"/>
                </a:endParaRPr>
              </a:p>
              <a:p>
                <a:pPr lvl="2"/>
                <a:endParaRPr lang="en-US" b="0" dirty="0" smtClean="0">
                  <a:ea typeface="Cambria Math"/>
                </a:endParaRPr>
              </a:p>
              <a:p>
                <a:pPr lvl="2"/>
                <a:endParaRPr lang="en-US" dirty="0" smtClean="0"/>
              </a:p>
              <a:p>
                <a:pPr marL="422041" lvl="1" indent="0">
                  <a:buNone/>
                </a:pPr>
                <a:endParaRPr lang="en-US" b="1" dirty="0" smtClean="0"/>
              </a:p>
              <a:p>
                <a:endParaRPr lang="en-US" dirty="0" smtClean="0"/>
              </a:p>
              <a:p>
                <a:pPr lvl="1"/>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2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87353C0-FB41-4444-9D32-50972131B032}" type="slidenum">
              <a:rPr lang="en-US" smtClean="0"/>
              <a:t>91</a:t>
            </a:fld>
            <a:endParaRPr lang="en-US"/>
          </a:p>
        </p:txBody>
      </p:sp>
    </p:spTree>
    <p:extLst>
      <p:ext uri="{BB962C8B-B14F-4D97-AF65-F5344CB8AC3E}">
        <p14:creationId xmlns:p14="http://schemas.microsoft.com/office/powerpoint/2010/main" val="206652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One-slide Takeaway</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0334" y="1767279"/>
                <a:ext cx="8242146" cy="4526573"/>
              </a:xfrm>
            </p:spPr>
            <p:txBody>
              <a:bodyPr>
                <a:normAutofit fontScale="77500" lnSpcReduction="20000"/>
              </a:bodyPr>
              <a:lstStyle/>
              <a:p>
                <a:r>
                  <a:rPr lang="en-US" altLang="zh-CN" dirty="0" smtClean="0">
                    <a:latin typeface="Calibri"/>
                  </a:rPr>
                  <a:t>Dimensionality reduction</a:t>
                </a:r>
              </a:p>
              <a:p>
                <a:pPr lvl="1"/>
                <a:r>
                  <a:rPr lang="en-US" altLang="zh-CN" dirty="0">
                    <a:latin typeface="Calibri"/>
                  </a:rPr>
                  <a:t>c</a:t>
                </a:r>
                <a:r>
                  <a:rPr lang="en-US" altLang="zh-CN" dirty="0" smtClean="0">
                    <a:latin typeface="Calibri"/>
                  </a:rPr>
                  <a:t>ompress/reduce dimension</a:t>
                </a:r>
              </a:p>
              <a:p>
                <a:pPr lvl="1"/>
                <a:r>
                  <a:rPr lang="en-US" altLang="zh-CN" dirty="0">
                    <a:latin typeface="Calibri"/>
                  </a:rPr>
                  <a:t>r</a:t>
                </a:r>
                <a:r>
                  <a:rPr lang="en-US" altLang="zh-CN" dirty="0" smtClean="0">
                    <a:latin typeface="Calibri"/>
                  </a:rPr>
                  <a:t>econstruct the original matrix by two or more smaller matrices</a:t>
                </a:r>
              </a:p>
              <a:p>
                <a:r>
                  <a:rPr lang="en-US" altLang="zh-CN" dirty="0" smtClean="0">
                    <a:latin typeface="Calibri"/>
                  </a:rPr>
                  <a:t>Singular value decomposition (SVD)</a:t>
                </a:r>
              </a:p>
              <a:p>
                <a:pPr lvl="1"/>
                <a:r>
                  <a:rPr lang="en-US" altLang="zh-CN" dirty="0">
                    <a:latin typeface="Calibri"/>
                  </a:rPr>
                  <a:t>d</a:t>
                </a:r>
                <a:r>
                  <a:rPr lang="en-US" altLang="zh-CN" dirty="0" smtClean="0">
                    <a:latin typeface="Calibri"/>
                  </a:rPr>
                  <a:t>ecompose a matrix into </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endParaRPr lang="en-US" altLang="zh-CN" b="0" dirty="0" smtClean="0">
                  <a:latin typeface="Calibri"/>
                </a:endParaRPr>
              </a:p>
              <a:p>
                <a:pPr lvl="2"/>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en-US" altLang="zh-CN" dirty="0" smtClean="0">
                    <a:latin typeface="Calibri"/>
                  </a:rPr>
                  <a:t>: column-orthonormal. </a:t>
                </a:r>
                <a14:m>
                  <m:oMath xmlns:m="http://schemas.openxmlformats.org/officeDocument/2006/math">
                    <m:r>
                      <m:rPr>
                        <m:sty m:val="p"/>
                      </m:rPr>
                      <a:rPr lang="en-US" altLang="zh-CN" b="0" i="0" smtClean="0">
                        <a:latin typeface="Cambria Math" panose="02040503050406030204" pitchFamily="18" charset="0"/>
                      </a:rPr>
                      <m:t>Σ</m:t>
                    </m:r>
                    <m:r>
                      <a:rPr lang="en-US" altLang="zh-CN" b="0" i="1" smtClean="0">
                        <a:latin typeface="Cambria Math" panose="02040503050406030204" pitchFamily="18" charset="0"/>
                      </a:rPr>
                      <m:t>:</m:t>
                    </m:r>
                  </m:oMath>
                </a14:m>
                <a:r>
                  <a:rPr lang="en-US" altLang="zh-CN" dirty="0" smtClean="0">
                    <a:latin typeface="Calibri"/>
                  </a:rPr>
                  <a:t> diagonal matrix.</a:t>
                </a:r>
              </a:p>
              <a:p>
                <a:pPr lvl="2"/>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m:rPr>
                        <m:sty m:val="p"/>
                      </m:rPr>
                      <a:rPr lang="en-US" altLang="zh-CN" b="0" i="0" smtClean="0">
                        <a:latin typeface="Cambria Math" panose="02040503050406030204" pitchFamily="18" charset="0"/>
                      </a:rPr>
                      <m:t>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𝑇</m:t>
                        </m:r>
                      </m:sup>
                    </m:sSup>
                  </m:oMath>
                </a14:m>
                <a:endParaRPr lang="en-US" altLang="zh-CN" dirty="0" smtClean="0">
                  <a:latin typeface="Calibri"/>
                </a:endParaRPr>
              </a:p>
              <a:p>
                <a:r>
                  <a:rPr lang="en-US" altLang="zh-CN" dirty="0" smtClean="0">
                    <a:latin typeface="Calibri"/>
                  </a:rPr>
                  <a:t>CUR decomposition</a:t>
                </a:r>
              </a:p>
              <a:p>
                <a:pPr lvl="1"/>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𝐶𝑈𝑅</m:t>
                    </m:r>
                  </m:oMath>
                </a14:m>
                <a:endParaRPr lang="en-US" altLang="zh-CN" dirty="0" smtClean="0">
                  <a:latin typeface="Calibri"/>
                </a:endParaRPr>
              </a:p>
              <a:p>
                <a:pPr lvl="2"/>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oMath>
                </a14:m>
                <a:r>
                  <a:rPr lang="zh-CN" altLang="en-US" dirty="0" smtClean="0">
                    <a:latin typeface="Calibri"/>
                  </a:rPr>
                  <a:t> </a:t>
                </a:r>
                <a:r>
                  <a:rPr lang="en-US" altLang="zh-CN" dirty="0" smtClean="0">
                    <a:latin typeface="Calibri"/>
                  </a:rPr>
                  <a:t>set of </a:t>
                </a:r>
                <a:r>
                  <a:rPr lang="en-US" altLang="zh-CN" b="1" dirty="0" smtClean="0">
                    <a:solidFill>
                      <a:srgbClr val="0000FF"/>
                    </a:solidFill>
                    <a:latin typeface="Calibri"/>
                  </a:rPr>
                  <a:t>c</a:t>
                </a:r>
                <a:r>
                  <a:rPr lang="en-US" altLang="zh-CN" dirty="0" smtClean="0">
                    <a:latin typeface="Calibri"/>
                  </a:rPr>
                  <a:t>olumns of </a:t>
                </a:r>
                <a14:m>
                  <m:oMath xmlns:m="http://schemas.openxmlformats.org/officeDocument/2006/math">
                    <m:r>
                      <a:rPr lang="en-US" altLang="zh-CN" b="0" i="1" smtClean="0">
                        <a:latin typeface="Cambria Math" panose="02040503050406030204" pitchFamily="18" charset="0"/>
                      </a:rPr>
                      <m:t>𝑋</m:t>
                    </m:r>
                  </m:oMath>
                </a14:m>
                <a:r>
                  <a:rPr lang="en-US" altLang="zh-CN" dirty="0" smtClean="0">
                    <a:latin typeface="Calibri"/>
                  </a:rPr>
                  <a:t>. </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oMath>
                </a14:m>
                <a:r>
                  <a:rPr lang="zh-CN" altLang="en-US" dirty="0" smtClean="0">
                    <a:latin typeface="Calibri"/>
                  </a:rPr>
                  <a:t> </a:t>
                </a:r>
                <a:r>
                  <a:rPr lang="en-US" altLang="zh-CN" dirty="0" smtClean="0">
                    <a:latin typeface="Calibri"/>
                  </a:rPr>
                  <a:t>set of </a:t>
                </a:r>
                <a:r>
                  <a:rPr lang="en-US" altLang="zh-CN" b="1" dirty="0" smtClean="0">
                    <a:solidFill>
                      <a:srgbClr val="0000FF"/>
                    </a:solidFill>
                    <a:latin typeface="Calibri"/>
                  </a:rPr>
                  <a:t>r</a:t>
                </a:r>
                <a:r>
                  <a:rPr lang="en-US" altLang="zh-CN" dirty="0" smtClean="0">
                    <a:latin typeface="Calibri"/>
                  </a:rPr>
                  <a:t>ows of </a:t>
                </a:r>
                <a14:m>
                  <m:oMath xmlns:m="http://schemas.openxmlformats.org/officeDocument/2006/math">
                    <m:r>
                      <a:rPr lang="en-US" altLang="zh-CN" b="0" i="1" smtClean="0">
                        <a:latin typeface="Cambria Math" panose="02040503050406030204" pitchFamily="18" charset="0"/>
                      </a:rPr>
                      <m:t>𝑋</m:t>
                    </m:r>
                  </m:oMath>
                </a14:m>
                <a:r>
                  <a:rPr lang="en-US" altLang="zh-CN" dirty="0" smtClean="0">
                    <a:latin typeface="Calibri"/>
                  </a:rPr>
                  <a:t>.</a:t>
                </a:r>
              </a:p>
              <a:p>
                <a:r>
                  <a:rPr lang="en-US" altLang="zh-CN" dirty="0" smtClean="0">
                    <a:latin typeface="Calibri"/>
                  </a:rPr>
                  <a:t>Principle component analysis (PCA)</a:t>
                </a:r>
              </a:p>
              <a:p>
                <a:pPr lvl="1"/>
                <a:r>
                  <a:rPr lang="en-US" altLang="zh-CN" dirty="0">
                    <a:latin typeface="Calibri"/>
                  </a:rPr>
                  <a:t>r</a:t>
                </a:r>
                <a:r>
                  <a:rPr lang="en-US" altLang="zh-CN" dirty="0" smtClean="0">
                    <a:latin typeface="Calibri"/>
                  </a:rPr>
                  <a:t>econstruct data matrix by a smaller number of eigenvectors</a:t>
                </a:r>
              </a:p>
              <a:p>
                <a:pPr lvl="1"/>
                <a:r>
                  <a:rPr lang="en-US" altLang="zh-CN" dirty="0">
                    <a:latin typeface="Calibri"/>
                  </a:rPr>
                  <a:t>v</a:t>
                </a:r>
                <a:r>
                  <a:rPr lang="en-US" altLang="zh-CN" dirty="0" smtClean="0">
                    <a:latin typeface="Calibri"/>
                  </a:rPr>
                  <a:t>iew the data from a </a:t>
                </a:r>
                <a:r>
                  <a:rPr lang="en-US" altLang="zh-CN" i="1" dirty="0" smtClean="0">
                    <a:latin typeface="Calibri"/>
                  </a:rPr>
                  <a:t>literally</a:t>
                </a:r>
                <a:r>
                  <a:rPr lang="en-US" altLang="zh-CN" dirty="0" smtClean="0">
                    <a:latin typeface="Calibri"/>
                  </a:rPr>
                  <a:t> different angle.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0334" y="1767279"/>
                <a:ext cx="8242146" cy="4526573"/>
              </a:xfrm>
              <a:blipFill rotWithShape="0">
                <a:blip r:embed="rId2"/>
                <a:stretch>
                  <a:fillRect l="-888" t="-24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92</a:t>
            </a:fld>
            <a:endParaRPr lang="zh-CN" altLang="en-US">
              <a:latin typeface="Calibri"/>
            </a:endParaRPr>
          </a:p>
        </p:txBody>
      </p:sp>
    </p:spTree>
    <p:extLst>
      <p:ext uri="{BB962C8B-B14F-4D97-AF65-F5344CB8AC3E}">
        <p14:creationId xmlns:p14="http://schemas.microsoft.com/office/powerpoint/2010/main" val="15564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rPr>
              <a:t>In-class Practice</a:t>
            </a:r>
            <a:endParaRPr lang="zh-CN" altLang="en-US" dirty="0">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34339"/>
                <a:ext cx="8501749" cy="4691201"/>
              </a:xfrm>
            </p:spPr>
            <p:txBody>
              <a:bodyPr>
                <a:normAutofit fontScale="92500" lnSpcReduction="10000"/>
              </a:bodyPr>
              <a:lstStyle/>
              <a:p>
                <a:r>
                  <a:rPr lang="en-US" altLang="zh-CN" b="1" dirty="0" smtClean="0">
                    <a:latin typeface="Calibri"/>
                  </a:rPr>
                  <a:t>1.</a:t>
                </a:r>
                <a:r>
                  <a:rPr lang="en-US" altLang="zh-CN" dirty="0" smtClean="0">
                    <a:latin typeface="Calibri"/>
                  </a:rPr>
                  <a:t> Describe briefly (informally or formally) the relationship between singular value decomposition and eigenvalue decomposition.</a:t>
                </a:r>
              </a:p>
              <a:p>
                <a:r>
                  <a:rPr lang="en-US" altLang="zh-CN" b="1" dirty="0" smtClean="0">
                    <a:latin typeface="Calibri"/>
                  </a:rPr>
                  <a:t>2.1</a:t>
                </a:r>
                <a:r>
                  <a:rPr lang="en-US" altLang="zh-CN" dirty="0" smtClean="0">
                    <a:latin typeface="Calibri"/>
                  </a:rPr>
                  <a:t> Compute the eigenvalues and eigenvectors of matrix </a:t>
                </a:r>
                <a14:m>
                  <m:oMath xmlns:m="http://schemas.openxmlformats.org/officeDocument/2006/math">
                    <m:r>
                      <m:rPr>
                        <m:sty m:val="p"/>
                      </m:rPr>
                      <a:rPr lang="en-US" altLang="zh-CN" b="0" i="0" smtClean="0">
                        <a:latin typeface="Cambria Math"/>
                      </a:rPr>
                      <m:t>B</m:t>
                    </m:r>
                    <m:r>
                      <a:rPr lang="en-US" altLang="zh-CN" b="0" i="1" smtClean="0">
                        <a:latin typeface="Cambria Math"/>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a:rPr>
                                <m:t>2</m:t>
                              </m:r>
                            </m:e>
                            <m:e>
                              <m:r>
                                <a:rPr lang="en-US" altLang="zh-CN" i="1">
                                  <a:latin typeface="Cambria Math"/>
                                </a:rPr>
                                <m:t>1</m:t>
                              </m:r>
                            </m:e>
                          </m:mr>
                          <m:mr>
                            <m:e>
                              <m:r>
                                <a:rPr lang="en-US" altLang="zh-CN" i="1">
                                  <a:latin typeface="Cambria Math"/>
                                </a:rPr>
                                <m:t>1</m:t>
                              </m:r>
                            </m:e>
                            <m:e>
                              <m:r>
                                <a:rPr lang="en-US" altLang="zh-CN" i="1">
                                  <a:latin typeface="Cambria Math"/>
                                </a:rPr>
                                <m:t>2</m:t>
                              </m:r>
                            </m:e>
                          </m:mr>
                        </m:m>
                        <m:r>
                          <m:rPr>
                            <m:nor/>
                          </m:rPr>
                          <a:rPr lang="en-US" altLang="zh-CN" dirty="0"/>
                          <m:t> </m:t>
                        </m:r>
                      </m:e>
                    </m:d>
                    <m:r>
                      <a:rPr lang="en-US" altLang="zh-CN" b="0" i="1" smtClean="0">
                        <a:latin typeface="Cambria Math"/>
                      </a:rPr>
                      <m:t>.</m:t>
                    </m:r>
                  </m:oMath>
                </a14:m>
                <a:r>
                  <a:rPr lang="en-US" altLang="zh-CN" dirty="0" smtClean="0">
                    <a:latin typeface="Calibri"/>
                  </a:rPr>
                  <a:t> </a:t>
                </a:r>
              </a:p>
              <a:p>
                <a:r>
                  <a:rPr lang="en-US" altLang="zh-CN" b="1" dirty="0" smtClean="0">
                    <a:latin typeface="Calibri"/>
                  </a:rPr>
                  <a:t>2.2</a:t>
                </a:r>
                <a:r>
                  <a:rPr lang="en-US" altLang="zh-CN" dirty="0" smtClean="0">
                    <a:latin typeface="Calibri"/>
                  </a:rPr>
                  <a:t> Let </a:t>
                </a:r>
                <a14:m>
                  <m:oMath xmlns:m="http://schemas.openxmlformats.org/officeDocument/2006/math">
                    <m:r>
                      <a:rPr lang="en-US" altLang="zh-CN" b="0" i="1" smtClean="0">
                        <a:latin typeface="Cambria Math"/>
                      </a:rPr>
                      <m:t>𝐴</m:t>
                    </m:r>
                    <m:r>
                      <a:rPr lang="en-US" altLang="zh-CN" b="0" i="1" smtClean="0">
                        <a:latin typeface="Cambria Math"/>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0</m:t>
                              </m:r>
                            </m:e>
                            <m:e>
                              <m:r>
                                <a:rPr lang="en-US" altLang="zh-CN" b="0" i="1" smtClean="0">
                                  <a:latin typeface="Cambria Math"/>
                                </a:rPr>
                                <m:t>1</m:t>
                              </m:r>
                            </m:e>
                          </m:mr>
                          <m:mr>
                            <m:e>
                              <m:r>
                                <a:rPr lang="en-US" altLang="zh-CN" b="0" i="1" smtClean="0">
                                  <a:latin typeface="Cambria Math"/>
                                </a:rPr>
                                <m:t>1</m:t>
                              </m:r>
                            </m:e>
                            <m:e>
                              <m:r>
                                <a:rPr lang="en-US" altLang="zh-CN" b="0" i="1" smtClean="0">
                                  <a:latin typeface="Cambria Math"/>
                                </a:rPr>
                                <m:t>0</m:t>
                              </m:r>
                            </m:e>
                          </m:mr>
                          <m:mr>
                            <m:e>
                              <m:r>
                                <a:rPr lang="en-US" altLang="zh-CN" b="0" i="1" smtClean="0">
                                  <a:latin typeface="Cambria Math"/>
                                </a:rPr>
                                <m:t>1</m:t>
                              </m:r>
                            </m:e>
                            <m:e>
                              <m:r>
                                <a:rPr lang="en-US" altLang="zh-CN" b="0" i="1" smtClean="0">
                                  <a:latin typeface="Cambria Math"/>
                                </a:rPr>
                                <m:t>1</m:t>
                              </m:r>
                            </m:e>
                          </m:mr>
                        </m:m>
                        <m:r>
                          <m:rPr>
                            <m:nor/>
                          </m:rPr>
                          <a:rPr lang="en-US" altLang="zh-CN" dirty="0"/>
                          <m:t> </m:t>
                        </m:r>
                      </m:e>
                    </m:d>
                    <m:r>
                      <a:rPr lang="en-US" altLang="zh-CN" b="0" i="1" dirty="0" smtClean="0">
                        <a:latin typeface="Cambria Math"/>
                      </a:rPr>
                      <m:t>.</m:t>
                    </m:r>
                  </m:oMath>
                </a14:m>
                <a:r>
                  <a:rPr lang="en-US" altLang="zh-CN" dirty="0" smtClean="0">
                    <a:latin typeface="Calibri"/>
                  </a:rPr>
                  <a:t> It is easy to check that </a:t>
                </a:r>
                <a14:m>
                  <m:oMath xmlns:m="http://schemas.openxmlformats.org/officeDocument/2006/math">
                    <m:r>
                      <a:rPr lang="en-US" altLang="zh-CN" b="0" i="1" smtClean="0">
                        <a:latin typeface="Cambria Math"/>
                      </a:rPr>
                      <m:t>𝐵</m:t>
                    </m:r>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𝐴</m:t>
                        </m:r>
                      </m:e>
                      <m:sup>
                        <m:r>
                          <a:rPr lang="en-US" altLang="zh-CN" b="0" i="1" smtClean="0">
                            <a:latin typeface="Cambria Math"/>
                          </a:rPr>
                          <m:t>𝑇</m:t>
                        </m:r>
                      </m:sup>
                    </m:sSup>
                    <m:r>
                      <a:rPr lang="en-US" altLang="zh-CN" b="0" i="1" smtClean="0">
                        <a:latin typeface="Cambria Math"/>
                      </a:rPr>
                      <m:t>𝐴</m:t>
                    </m:r>
                  </m:oMath>
                </a14:m>
                <a:r>
                  <a:rPr lang="en-US" altLang="zh-CN" dirty="0" smtClean="0">
                    <a:latin typeface="Calibri"/>
                  </a:rPr>
                  <a:t>. What are the singular values of </a:t>
                </a:r>
                <a14:m>
                  <m:oMath xmlns:m="http://schemas.openxmlformats.org/officeDocument/2006/math">
                    <m:r>
                      <a:rPr lang="en-US" altLang="zh-CN" b="0" i="1" smtClean="0">
                        <a:latin typeface="Cambria Math"/>
                      </a:rPr>
                      <m:t>𝐴</m:t>
                    </m:r>
                  </m:oMath>
                </a14:m>
                <a:r>
                  <a:rPr lang="en-US" altLang="zh-CN" dirty="0" smtClean="0">
                    <a:latin typeface="Calibri"/>
                  </a:rPr>
                  <a:t>?</a:t>
                </a:r>
              </a:p>
              <a:p>
                <a:r>
                  <a:rPr lang="en-US" b="1" dirty="0"/>
                  <a:t>2.3</a:t>
                </a:r>
                <a:r>
                  <a:rPr lang="en-US" dirty="0"/>
                  <a:t> Obtain SVD for </a:t>
                </a:r>
                <a:r>
                  <a:rPr lang="en-US" i="1" dirty="0"/>
                  <a:t>A</a:t>
                </a:r>
                <a:r>
                  <a:rPr lang="en-US" dirty="0"/>
                  <a:t>  where </a:t>
                </a:r>
                <a:r>
                  <a:rPr lang="en-US" i="1" dirty="0"/>
                  <a:t>A = U</a:t>
                </a:r>
                <a:r>
                  <a:rPr lang="en-US" dirty="0"/>
                  <a:t> </a:t>
                </a:r>
                <a:r>
                  <a:rPr lang="en-US" dirty="0">
                    <a:sym typeface="Symbol"/>
                  </a:rPr>
                  <a:t></a:t>
                </a:r>
                <a:r>
                  <a:rPr lang="en-US" i="1" dirty="0"/>
                  <a:t> V</a:t>
                </a:r>
                <a:r>
                  <a:rPr lang="en-US" i="1" baseline="30000" dirty="0"/>
                  <a:t>T</a:t>
                </a:r>
                <a:endParaRPr lang="en-US" dirty="0"/>
              </a:p>
              <a:p>
                <a:pPr marL="0" indent="0">
                  <a:buNone/>
                </a:pPr>
                <a:endParaRPr lang="en-US" altLang="zh-CN" dirty="0" smtClean="0">
                  <a:latin typeface="Calibri"/>
                </a:endParaRPr>
              </a:p>
              <a:p>
                <a:endParaRPr lang="en-US" altLang="zh-CN" dirty="0" smtClean="0">
                  <a:latin typeface="Calibri"/>
                </a:endParaRPr>
              </a:p>
              <a:p>
                <a:endParaRPr lang="zh-CN" altLang="en-US" dirty="0">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5300" y="1484784"/>
                <a:ext cx="9210228" cy="5082134"/>
              </a:xfrm>
              <a:blipFill rotWithShape="0">
                <a:blip r:embed="rId2"/>
                <a:stretch>
                  <a:fillRect l="-1324" t="-2401" r="-11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B408C46-1D5B-4814-BFDA-AFE3737FCEAB}" type="slidenum">
              <a:rPr lang="zh-CN" altLang="en-US" smtClean="0">
                <a:latin typeface="Calibri"/>
              </a:rPr>
              <a:t>93</a:t>
            </a:fld>
            <a:endParaRPr lang="zh-CN" altLang="en-US">
              <a:latin typeface="Calibri"/>
            </a:endParaRPr>
          </a:p>
        </p:txBody>
      </p:sp>
    </p:spTree>
    <p:extLst>
      <p:ext uri="{BB962C8B-B14F-4D97-AF65-F5344CB8AC3E}">
        <p14:creationId xmlns:p14="http://schemas.microsoft.com/office/powerpoint/2010/main" val="3053906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3936</TotalTime>
  <Words>2980</Words>
  <Application>Microsoft Office PowerPoint</Application>
  <PresentationFormat>On-screen Show (4:3)</PresentationFormat>
  <Paragraphs>981</Paragraphs>
  <Slides>93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宋体</vt:lpstr>
      <vt:lpstr>Arial</vt:lpstr>
      <vt:lpstr>Calibri</vt:lpstr>
      <vt:lpstr>Cambria Math</vt:lpstr>
      <vt:lpstr>Symbol</vt:lpstr>
      <vt:lpstr>Times New Roman</vt:lpstr>
      <vt:lpstr>Office Theme</vt:lpstr>
      <vt:lpstr>Lecture 6: Dimensionality Reduction</vt:lpstr>
      <vt:lpstr>A Compression Example</vt:lpstr>
      <vt:lpstr>Outline</vt:lpstr>
      <vt:lpstr>Dimensionality Reduction Motivation</vt:lpstr>
      <vt:lpstr>Dimensionality Reduction Motivation</vt:lpstr>
      <vt:lpstr>Rank of a Matrix</vt:lpstr>
      <vt:lpstr>Rank is “Dimensionality”</vt:lpstr>
      <vt:lpstr>Dimensionality Reduction</vt:lpstr>
      <vt:lpstr>Why Reduce Dimensions?</vt:lpstr>
      <vt:lpstr>SVD: Dimensionality Reduction</vt:lpstr>
      <vt:lpstr>SVD: Singular Value Decomposition</vt:lpstr>
      <vt:lpstr>SVD: Singular Value Decomposition</vt:lpstr>
      <vt:lpstr>SVD: Singular Value Decomposition</vt:lpstr>
      <vt:lpstr>SVD Properties</vt:lpstr>
      <vt:lpstr>SVD Example</vt:lpstr>
      <vt:lpstr>SVD: Example – Users-to-Movies </vt:lpstr>
      <vt:lpstr>SVD: Example – Users-to-Movies </vt:lpstr>
      <vt:lpstr>SVD: Example – Users-to-Movies </vt:lpstr>
      <vt:lpstr>SVD: Example – Users-to-Movies </vt:lpstr>
      <vt:lpstr>SVD: Example – Users-to-Movies </vt:lpstr>
      <vt:lpstr>SVD: Interpretation #1</vt:lpstr>
      <vt:lpstr>SVD: Interpretations #2</vt:lpstr>
      <vt:lpstr>SVD: Interpretation #2</vt:lpstr>
      <vt:lpstr>SVD: Interpretation #2</vt:lpstr>
      <vt:lpstr>SVD: Interpretation #2</vt:lpstr>
      <vt:lpstr>SVD: Interpretation #2</vt:lpstr>
      <vt:lpstr>SVD: Interpretation #2</vt:lpstr>
      <vt:lpstr>SVD: Interpretation #2</vt:lpstr>
      <vt:lpstr>SVD: Interpretation #2</vt:lpstr>
      <vt:lpstr>SVD: Best Low Rank Approximation</vt:lpstr>
      <vt:lpstr>SVD: Best Low Rank Approximation</vt:lpstr>
      <vt:lpstr>SVD: Interpretation #2</vt:lpstr>
      <vt:lpstr>SVD: Complexity</vt:lpstr>
      <vt:lpstr>SVD: Conclusions so far</vt:lpstr>
      <vt:lpstr>SVD: Relationship to Eigen-decomposition</vt:lpstr>
      <vt:lpstr>SVD: Relationship to Eigen-decomposition</vt:lpstr>
      <vt:lpstr>A Brief Review of Eigen-Decomposition</vt:lpstr>
      <vt:lpstr>A Brief Review of Eigen-Decomposition</vt:lpstr>
      <vt:lpstr>Computing Eigenvalues: Power Method</vt:lpstr>
      <vt:lpstr>In-class Practice</vt:lpstr>
      <vt:lpstr>SVD Case Study: How to Query?</vt:lpstr>
      <vt:lpstr>Case Study: How to Query?</vt:lpstr>
      <vt:lpstr>Case Study: How to Query?</vt:lpstr>
      <vt:lpstr>Case Study: How to Query?</vt:lpstr>
      <vt:lpstr>Case Study: How to Query?</vt:lpstr>
      <vt:lpstr>Case Study: How to Query?</vt:lpstr>
      <vt:lpstr>SVD: Drawbacks</vt:lpstr>
      <vt:lpstr>CUR Decomposition</vt:lpstr>
      <vt:lpstr>CUR Decomposition</vt:lpstr>
      <vt:lpstr>CUR: Good Approximation to SVD</vt:lpstr>
      <vt:lpstr>CUR: How it Works</vt:lpstr>
      <vt:lpstr>CUR: Computing U</vt:lpstr>
      <vt:lpstr>CUR: Pros &amp; Cons</vt:lpstr>
      <vt:lpstr>CUR: Duplicate Columns</vt:lpstr>
      <vt:lpstr>SVD vs CUR</vt:lpstr>
      <vt:lpstr>SVD vs CUR</vt:lpstr>
      <vt:lpstr>SVD &amp; CUR: Simple Experiments</vt:lpstr>
      <vt:lpstr>Results: DBLP</vt:lpstr>
      <vt:lpstr>The Linearity Assumption</vt:lpstr>
      <vt:lpstr>PCA: An Application of SVD</vt:lpstr>
      <vt:lpstr>PCA: Data Visualization</vt:lpstr>
      <vt:lpstr>PCA: Data Visualization</vt:lpstr>
      <vt:lpstr>PCA: Data Visualization</vt:lpstr>
      <vt:lpstr>PCA: Definition and Algorithms</vt:lpstr>
      <vt:lpstr>PCA: Idea</vt:lpstr>
      <vt:lpstr>PCA</vt:lpstr>
      <vt:lpstr>PCA: 2D Gaussian dataset</vt:lpstr>
      <vt:lpstr>1st PCA axis</vt:lpstr>
      <vt:lpstr>2nd PCA axis</vt:lpstr>
      <vt:lpstr>PCA: Algorithm</vt:lpstr>
      <vt:lpstr>PCA: Algorithm by SVD</vt:lpstr>
      <vt:lpstr>PCA: Algorithm by SVD</vt:lpstr>
      <vt:lpstr>Application: Face Recognition</vt:lpstr>
      <vt:lpstr>Applying PCA</vt:lpstr>
      <vt:lpstr>Principal Components (Method B)</vt:lpstr>
      <vt:lpstr>Reconstructing … (Method B)</vt:lpstr>
      <vt:lpstr>Happiness Subspace (Method A) </vt:lpstr>
      <vt:lpstr>Disgust Subspace (Method A) </vt:lpstr>
      <vt:lpstr>Image Compression</vt:lpstr>
      <vt:lpstr>PCA Compression: 144D =&gt; 60D </vt:lpstr>
      <vt:lpstr>PCA Compression: 144D =&gt; 16D</vt:lpstr>
      <vt:lpstr>PCA Compression: 144D =&gt; 6D </vt:lpstr>
      <vt:lpstr>6 Most Important Eigenvectors </vt:lpstr>
      <vt:lpstr>PCA Compression: 144D =&gt; 3D </vt:lpstr>
      <vt:lpstr>3 Most Important Eigenvectors </vt:lpstr>
      <vt:lpstr>Noisy Image</vt:lpstr>
      <vt:lpstr>Denoised Image using 15 PCA Components </vt:lpstr>
      <vt:lpstr>PCA: Shortcomings</vt:lpstr>
      <vt:lpstr>PCA: Shortcomings</vt:lpstr>
      <vt:lpstr>PCA: Conclusions</vt:lpstr>
      <vt:lpstr>Extra: Compute PCA Using Eigen-Decomposition</vt:lpstr>
      <vt:lpstr>One-slide Takeaway</vt:lpstr>
      <vt:lpstr>In-class Practice</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Representation for High Dimensional Data</dc:title>
  <dc:creator>hqyang</dc:creator>
  <cp:lastModifiedBy>lyu</cp:lastModifiedBy>
  <cp:revision>154</cp:revision>
  <dcterms:created xsi:type="dcterms:W3CDTF">2013-07-21T12:00:53Z</dcterms:created>
  <dcterms:modified xsi:type="dcterms:W3CDTF">2019-10-12T10:47:59Z</dcterms:modified>
</cp:coreProperties>
</file>